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4"/>
    <p:sldMasterId id="2147483669" r:id="rId5"/>
    <p:sldMasterId id="2147483676" r:id="rId6"/>
  </p:sldMasterIdLst>
  <p:notesMasterIdLst>
    <p:notesMasterId r:id="rId29"/>
  </p:notesMasterIdLst>
  <p:handoutMasterIdLst>
    <p:handoutMasterId r:id="rId30"/>
  </p:handoutMasterIdLst>
  <p:sldIdLst>
    <p:sldId id="1168" r:id="rId7"/>
    <p:sldId id="1167" r:id="rId8"/>
    <p:sldId id="257" r:id="rId9"/>
    <p:sldId id="259" r:id="rId10"/>
    <p:sldId id="471" r:id="rId11"/>
    <p:sldId id="256" r:id="rId12"/>
    <p:sldId id="261" r:id="rId13"/>
    <p:sldId id="368" r:id="rId14"/>
    <p:sldId id="1158" r:id="rId15"/>
    <p:sldId id="370" r:id="rId16"/>
    <p:sldId id="263" r:id="rId17"/>
    <p:sldId id="374" r:id="rId18"/>
    <p:sldId id="369" r:id="rId19"/>
    <p:sldId id="1156" r:id="rId20"/>
    <p:sldId id="1159" r:id="rId21"/>
    <p:sldId id="1165" r:id="rId22"/>
    <p:sldId id="1160" r:id="rId23"/>
    <p:sldId id="1162" r:id="rId24"/>
    <p:sldId id="1164" r:id="rId25"/>
    <p:sldId id="371" r:id="rId26"/>
    <p:sldId id="372" r:id="rId27"/>
    <p:sldId id="1163" r:id="rId28"/>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5941"/>
    <a:srgbClr val="00529D"/>
    <a:srgbClr val="000F29"/>
    <a:srgbClr val="001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61BF08-9483-4434-9A90-C3B0F00561AF}" v="1" dt="2026-01-12T20:45:24.9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119" autoAdjust="0"/>
  </p:normalViewPr>
  <p:slideViewPr>
    <p:cSldViewPr snapToGrid="0">
      <p:cViewPr varScale="1">
        <p:scale>
          <a:sx n="62" d="100"/>
          <a:sy n="62" d="100"/>
        </p:scale>
        <p:origin x="1898" y="65"/>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microsoft.com/office/2018/10/relationships/authors" Targe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handoutMaster" Target="handoutMasters/handoutMaster1.xml"/><Relationship Id="rId35" Type="http://schemas.microsoft.com/office/2015/10/relationships/revisionInfo" Target="revisionInfo.xml"/><Relationship Id="rId8"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BE1A1DA-0AAF-44A6-9FE5-00AAC8F40354}"/>
              </a:ext>
            </a:extLst>
          </p:cNvPr>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E667C721-FFCA-4F83-89CD-0AF5F4D961C9}" type="slidenum">
              <a:rPr lang="en-US" smtClean="0"/>
              <a:t>‹#›</a:t>
            </a:fld>
            <a:endParaRPr lang="en-US"/>
          </a:p>
        </p:txBody>
      </p:sp>
    </p:spTree>
    <p:extLst>
      <p:ext uri="{BB962C8B-B14F-4D97-AF65-F5344CB8AC3E}">
        <p14:creationId xmlns:p14="http://schemas.microsoft.com/office/powerpoint/2010/main" val="40793360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6BF4CB4F-A777-4E75-8920-F44C9975E81D}" type="datetimeFigureOut">
              <a:rPr lang="en-US" smtClean="0"/>
              <a:t>1/12/2026</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D8BD3564-BA70-487D-809A-030C0B32E9FE}" type="slidenum">
              <a:rPr lang="en-US" smtClean="0"/>
              <a:t>‹#›</a:t>
            </a:fld>
            <a:endParaRPr lang="en-US"/>
          </a:p>
        </p:txBody>
      </p:sp>
    </p:spTree>
    <p:extLst>
      <p:ext uri="{BB962C8B-B14F-4D97-AF65-F5344CB8AC3E}">
        <p14:creationId xmlns:p14="http://schemas.microsoft.com/office/powerpoint/2010/main" val="1639585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4</a:t>
            </a:fld>
            <a:endParaRPr lang="en-US"/>
          </a:p>
        </p:txBody>
      </p:sp>
    </p:spTree>
    <p:extLst>
      <p:ext uri="{BB962C8B-B14F-4D97-AF65-F5344CB8AC3E}">
        <p14:creationId xmlns:p14="http://schemas.microsoft.com/office/powerpoint/2010/main" val="24210463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Up arrows are increasing- down arrows are decreasing and arrows that are horizontal indicates offsite movement or displacement</a:t>
            </a:r>
          </a:p>
          <a:p>
            <a:endParaRPr lang="en-US"/>
          </a:p>
          <a:p>
            <a:r>
              <a:rPr lang="en-US"/>
              <a:t>There are soil and broader societal consequences resulting from the way that annual crops are typically managed.</a:t>
            </a:r>
          </a:p>
          <a:p>
            <a:r>
              <a:rPr lang="en-US"/>
              <a:t>When management includes routine, full-width tillage resulting in plant residue being buried, and minimal crop diversity (corn-beans), the resulting changes in soil can be described as a downward spiral.  </a:t>
            </a:r>
          </a:p>
          <a:p>
            <a:r>
              <a:rPr lang="en-US"/>
              <a:t>Lead the class through the progression that inevitably results.</a:t>
            </a:r>
          </a:p>
          <a:p>
            <a:r>
              <a:rPr lang="en-US"/>
              <a:t>This is the typical condition of annual cropland in the US.  Soils in this condition would be characterized low resistance and usually, low resilience.  </a:t>
            </a:r>
          </a:p>
          <a:p>
            <a:r>
              <a:rPr lang="en-US"/>
              <a:t>Agricultural systems that seek to improve soil function can reverse these trends.</a:t>
            </a: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13</a:t>
            </a:fld>
            <a:endParaRPr lang="en-US"/>
          </a:p>
        </p:txBody>
      </p:sp>
    </p:spTree>
    <p:extLst>
      <p:ext uri="{BB962C8B-B14F-4D97-AF65-F5344CB8AC3E}">
        <p14:creationId xmlns:p14="http://schemas.microsoft.com/office/powerpoint/2010/main" val="21237036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Degraded soils that have decreased function have telltale characteristics.  </a:t>
            </a:r>
          </a:p>
          <a:p>
            <a:r>
              <a:rPr lang="en-US"/>
              <a:t>There is general agreement that weather events related to precipitation and temperature are becoming more extreme– more frequent and extensive drought, more intense rainfall events, higher temperatures.  </a:t>
            </a:r>
          </a:p>
          <a:p>
            <a:r>
              <a:rPr lang="en-US"/>
              <a:t>Proper soil function should contribute to mediating some of these extreme events.  </a:t>
            </a:r>
          </a:p>
          <a:p>
            <a:endParaRPr lang="en-US"/>
          </a:p>
          <a:p>
            <a:r>
              <a:rPr lang="en-US"/>
              <a:t>Inadequate water infiltrations can lead to water erosion</a:t>
            </a:r>
          </a:p>
          <a:p>
            <a:r>
              <a:rPr lang="en-US"/>
              <a:t>Poor soil water storage capacity can result in greater incidence of crop drought stress</a:t>
            </a:r>
          </a:p>
          <a:p>
            <a:r>
              <a:rPr lang="en-US"/>
              <a:t>Aggregate instability makes some soils mud pits when it rains</a:t>
            </a:r>
          </a:p>
          <a:p>
            <a:r>
              <a:rPr lang="en-US"/>
              <a:t>Although nutrient and pesticide applications are important for maintaining crop production, excessive dependence on inputs are often an indication that soils are not significantly contributing to crop growth needs.  </a:t>
            </a:r>
          </a:p>
          <a:p>
            <a:endParaRPr lang="en-US"/>
          </a:p>
          <a:p>
            <a:r>
              <a:rPr lang="en-US"/>
              <a:t>Rangeland picture is a blue grama/clubmoss plant community on a Loamy ecological site in MLRA 54</a:t>
            </a:r>
          </a:p>
          <a:p>
            <a:pPr defTabSz="966612">
              <a:defRPr/>
            </a:pPr>
            <a:endParaRPr lang="en-US"/>
          </a:p>
        </p:txBody>
      </p:sp>
      <p:sp>
        <p:nvSpPr>
          <p:cNvPr id="4" name="Slide Number Placeholder 3"/>
          <p:cNvSpPr>
            <a:spLocks noGrp="1"/>
          </p:cNvSpPr>
          <p:nvPr>
            <p:ph type="sldNum" sz="quarter" idx="10"/>
          </p:nvPr>
        </p:nvSpPr>
        <p:spPr/>
        <p:txBody>
          <a:bodyPr/>
          <a:lstStyle/>
          <a:p>
            <a:fld id="{69C2CF55-0184-4E39-BCFD-7B1E580DEC12}" type="slidenum">
              <a:rPr lang="en-US" smtClean="0"/>
              <a:t>13</a:t>
            </a:fld>
            <a:endParaRPr lang="en-US"/>
          </a:p>
        </p:txBody>
      </p:sp>
    </p:spTree>
    <p:extLst>
      <p:ext uri="{BB962C8B-B14F-4D97-AF65-F5344CB8AC3E}">
        <p14:creationId xmlns:p14="http://schemas.microsoft.com/office/powerpoint/2010/main" val="23055980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Optional Slide</a:t>
            </a:r>
          </a:p>
          <a:p>
            <a:endParaRPr lang="en-US"/>
          </a:p>
          <a:p>
            <a:r>
              <a:rPr lang="en-US"/>
              <a:t>Process of soil improvement of stable aggregates with enhanced biological activity</a:t>
            </a:r>
            <a:endParaRPr lang="en-US">
              <a:cs typeface="Calibri"/>
            </a:endParaRPr>
          </a:p>
          <a:p>
            <a:endParaRPr lang="en-US"/>
          </a:p>
          <a:p>
            <a:r>
              <a:rPr lang="en-US"/>
              <a:t>Depicts how soil changes when soil biology is enhanced with the stabilization of the soil biology being the first step in changing the soil organic matter content. Changes in soil organic matter manifest in the invisible processes of organic matter decay and nutrient cycling and finally in the visible processes of improved aggregate or soil structure and water availability.</a:t>
            </a: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14</a:t>
            </a:fld>
            <a:endParaRPr lang="en-US"/>
          </a:p>
        </p:txBody>
      </p:sp>
    </p:spTree>
    <p:extLst>
      <p:ext uri="{BB962C8B-B14F-4D97-AF65-F5344CB8AC3E}">
        <p14:creationId xmlns:p14="http://schemas.microsoft.com/office/powerpoint/2010/main" val="4758269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Inputs on rangeland are typically low (e.g., minimal pesticides, no fertilizer, reseeding, irrigation, etc.) - inputs on pasture are often greater (e.g., fertilization, irrigation, reseeding stands, controlling weeds regularly).  But it might be worth pointing out that a pasture system can eventually become "self-sustaining" more or less like rangeland and not require so much in the way of inputs.</a:t>
            </a:r>
          </a:p>
          <a:p>
            <a:endParaRPr lang="en-US">
              <a:cs typeface="Calibri"/>
            </a:endParaRPr>
          </a:p>
          <a:p>
            <a:r>
              <a:rPr lang="en-US">
                <a:cs typeface="Calibri"/>
              </a:rPr>
              <a:t>Rangeland ecosystems generally cannot support higher intensity stocking levels for extended periods, while pasture systems, often dominated by more grazing tolerant "tame" species, can handle higher stocking intensities.</a:t>
            </a:r>
          </a:p>
          <a:p>
            <a:endParaRPr lang="en-US">
              <a:cs typeface="Calibri"/>
            </a:endParaRPr>
          </a:p>
          <a:p>
            <a:r>
              <a:rPr lang="en-US">
                <a:cs typeface="Calibri"/>
              </a:rPr>
              <a:t>Of the three goals, changing season of use is probably the most important for improving soil health on rangeland, while on pasture it is more a combination of proper stocking and adequate recovery.</a:t>
            </a:r>
          </a:p>
        </p:txBody>
      </p:sp>
      <p:sp>
        <p:nvSpPr>
          <p:cNvPr id="4" name="Slide Number Placeholder 3"/>
          <p:cNvSpPr>
            <a:spLocks noGrp="1"/>
          </p:cNvSpPr>
          <p:nvPr>
            <p:ph type="sldNum" sz="quarter" idx="5"/>
          </p:nvPr>
        </p:nvSpPr>
        <p:spPr/>
        <p:txBody>
          <a:bodyPr/>
          <a:lstStyle/>
          <a:p>
            <a:fld id="{D8BD3564-BA70-487D-809A-030C0B32E9FE}" type="slidenum">
              <a:rPr lang="en-US" smtClean="0"/>
              <a:t>15</a:t>
            </a:fld>
            <a:endParaRPr lang="en-US"/>
          </a:p>
        </p:txBody>
      </p:sp>
    </p:spTree>
    <p:extLst>
      <p:ext uri="{BB962C8B-B14F-4D97-AF65-F5344CB8AC3E}">
        <p14:creationId xmlns:p14="http://schemas.microsoft.com/office/powerpoint/2010/main" val="42841985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 pastures optimizing the disturbance is most often a grazing event but can include other management practices such as fertilizing or liming. For grazing events in order to optimize the disturbance some level of adaptive management is needed. Observations need to be made and the grazing needs to be directed to the next paddock or area that has recovered the most. Varying the grazing event by season, intensity and duration will all provide different outcomes. </a:t>
            </a:r>
          </a:p>
        </p:txBody>
      </p:sp>
      <p:sp>
        <p:nvSpPr>
          <p:cNvPr id="4" name="Slide Number Placeholder 3"/>
          <p:cNvSpPr>
            <a:spLocks noGrp="1"/>
          </p:cNvSpPr>
          <p:nvPr>
            <p:ph type="sldNum" sz="quarter" idx="5"/>
          </p:nvPr>
        </p:nvSpPr>
        <p:spPr/>
        <p:txBody>
          <a:bodyPr/>
          <a:lstStyle/>
          <a:p>
            <a:fld id="{D8BD3564-BA70-487D-809A-030C0B32E9FE}" type="slidenum">
              <a:rPr lang="en-US" smtClean="0"/>
              <a:t>16</a:t>
            </a:fld>
            <a:endParaRPr lang="en-US"/>
          </a:p>
        </p:txBody>
      </p:sp>
    </p:spTree>
    <p:extLst>
      <p:ext uri="{BB962C8B-B14F-4D97-AF65-F5344CB8AC3E}">
        <p14:creationId xmlns:p14="http://schemas.microsoft.com/office/powerpoint/2010/main" val="36462849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Soil health management practices are likely to look different and will require different tools at small-scales, but they are very effective at improving soils in small-scale intensive systems. </a:t>
            </a:r>
          </a:p>
          <a:p>
            <a:r>
              <a:rPr lang="en-US" dirty="0">
                <a:cs typeface="Calibri"/>
              </a:rPr>
              <a:t>Another point that could be mentioned is that urban agriculture soils are often highly amended.  Many sites utilize constructed raised beds that are filled with soilless media such as potting soil or compost, rather than mineral soil</a:t>
            </a:r>
          </a:p>
          <a:p>
            <a:endParaRPr lang="en-US">
              <a:cs typeface="Calibri"/>
            </a:endParaRPr>
          </a:p>
          <a:p>
            <a:r>
              <a:rPr lang="en-US" dirty="0">
                <a:cs typeface="Calibri"/>
              </a:rPr>
              <a:t>Photos: top photo by Josh Beniston, NRCS and bottom photo by USDA. </a:t>
            </a:r>
          </a:p>
        </p:txBody>
      </p:sp>
      <p:sp>
        <p:nvSpPr>
          <p:cNvPr id="4" name="Slide Number Placeholder 3"/>
          <p:cNvSpPr>
            <a:spLocks noGrp="1"/>
          </p:cNvSpPr>
          <p:nvPr>
            <p:ph type="sldNum" sz="quarter" idx="5"/>
          </p:nvPr>
        </p:nvSpPr>
        <p:spPr/>
        <p:txBody>
          <a:bodyPr/>
          <a:lstStyle/>
          <a:p>
            <a:fld id="{D8BD3564-BA70-487D-809A-030C0B32E9FE}" type="slidenum">
              <a:rPr lang="en-US" smtClean="0"/>
              <a:t>17</a:t>
            </a:fld>
            <a:endParaRPr lang="en-US"/>
          </a:p>
        </p:txBody>
      </p:sp>
    </p:spTree>
    <p:extLst>
      <p:ext uri="{BB962C8B-B14F-4D97-AF65-F5344CB8AC3E}">
        <p14:creationId xmlns:p14="http://schemas.microsoft.com/office/powerpoint/2010/main" val="40103640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Photos from OR NRCS</a:t>
            </a:r>
          </a:p>
          <a:p>
            <a:r>
              <a:rPr lang="en-US" dirty="0"/>
              <a:t>Leaving coarse woody debris on ground (in areas where wildfires aren’t a concern) is crucial.  Disturbance in this case would be disturbing the soil with machinery and by erosion/compaction.  Disturbance in the form of cutting could actually increase carbon stocks.</a:t>
            </a:r>
          </a:p>
        </p:txBody>
      </p:sp>
      <p:sp>
        <p:nvSpPr>
          <p:cNvPr id="4" name="Slide Number Placeholder 3"/>
          <p:cNvSpPr>
            <a:spLocks noGrp="1"/>
          </p:cNvSpPr>
          <p:nvPr>
            <p:ph type="sldNum" sz="quarter" idx="5"/>
          </p:nvPr>
        </p:nvSpPr>
        <p:spPr/>
        <p:txBody>
          <a:bodyPr/>
          <a:lstStyle/>
          <a:p>
            <a:fld id="{D8BD3564-BA70-487D-809A-030C0B32E9FE}" type="slidenum">
              <a:rPr lang="en-US" smtClean="0"/>
              <a:t>18</a:t>
            </a:fld>
            <a:endParaRPr lang="en-US"/>
          </a:p>
        </p:txBody>
      </p:sp>
    </p:spTree>
    <p:extLst>
      <p:ext uri="{BB962C8B-B14F-4D97-AF65-F5344CB8AC3E}">
        <p14:creationId xmlns:p14="http://schemas.microsoft.com/office/powerpoint/2010/main" val="23402550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Associated Agriculture Lands - Land associated with farms and ranches that are not purposefully managed for food, forage, or fiber and are typically associated with nearby production or conservation lands. This could include incidental areas, such as idle center pivot corners, odd areas, ditches and watercourses, riparian areas, field edges, seasonal and permanent wetlands, and other similar areas. </a:t>
            </a:r>
          </a:p>
          <a:p>
            <a:r>
              <a:rPr lang="en-US"/>
              <a:t>Water - Geographic area whose dominant characteristic is open water or permanent ice or snow. May include intermingled land, including tidal-influenced coastal marsh lands.</a:t>
            </a:r>
            <a:endParaRPr lang="en-US">
              <a:cs typeface="Calibri"/>
            </a:endParaRPr>
          </a:p>
          <a:p>
            <a:r>
              <a:rPr lang="en-US"/>
              <a:t>Other - Land that is barren, sandy, rocky, or that is impacted by the extraction of natural resources, such as minerals, gravel or sand, coal, shale, rock, oil, or natural gas</a:t>
            </a:r>
            <a:endParaRPr lang="en-US">
              <a:cs typeface="Calibri"/>
            </a:endParaRPr>
          </a:p>
          <a:p>
            <a:endParaRPr lang="en-US"/>
          </a:p>
          <a:p>
            <a:r>
              <a:rPr lang="en-US"/>
              <a:t>Photo on left is other land barren rocky land that doesn’t grow anything, right is water and assoc. ag land as the area around the perimeter is riparian area</a:t>
            </a:r>
          </a:p>
        </p:txBody>
      </p:sp>
      <p:sp>
        <p:nvSpPr>
          <p:cNvPr id="4" name="Slide Number Placeholder 3"/>
          <p:cNvSpPr>
            <a:spLocks noGrp="1"/>
          </p:cNvSpPr>
          <p:nvPr>
            <p:ph type="sldNum" sz="quarter" idx="5"/>
          </p:nvPr>
        </p:nvSpPr>
        <p:spPr/>
        <p:txBody>
          <a:bodyPr/>
          <a:lstStyle/>
          <a:p>
            <a:fld id="{D8BD3564-BA70-487D-809A-030C0B32E9FE}" type="slidenum">
              <a:rPr lang="en-US" smtClean="0"/>
              <a:t>19</a:t>
            </a:fld>
            <a:endParaRPr lang="en-US"/>
          </a:p>
        </p:txBody>
      </p:sp>
    </p:spTree>
    <p:extLst>
      <p:ext uri="{BB962C8B-B14F-4D97-AF65-F5344CB8AC3E}">
        <p14:creationId xmlns:p14="http://schemas.microsoft.com/office/powerpoint/2010/main" val="32500040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 a chart and paper and document on the paper a list of books they are aware of and post it on the wall so they can see them or copy them down later.  </a:t>
            </a:r>
          </a:p>
          <a:p>
            <a:endParaRPr lang="en-US"/>
          </a:p>
          <a:p>
            <a:r>
              <a:rPr lang="en-US"/>
              <a:t>Be sure to use some of yours if the listing is slow going.</a:t>
            </a:r>
            <a:endParaRPr lang="en-US">
              <a:cs typeface="Calibri"/>
            </a:endParaRPr>
          </a:p>
          <a:p>
            <a:r>
              <a:rPr lang="en-US"/>
              <a:t>SARE has good resources, the </a:t>
            </a:r>
            <a:r>
              <a:rPr lang="en-US" err="1"/>
              <a:t>Lowenfels</a:t>
            </a:r>
            <a:r>
              <a:rPr lang="en-US"/>
              <a:t> books “teaming with..”, Gabe Brown book, all the David Montgomery books, web pages, etc. </a:t>
            </a:r>
            <a:endParaRPr lang="en-US">
              <a:cs typeface="Calibri"/>
            </a:endParaRPr>
          </a:p>
        </p:txBody>
      </p:sp>
      <p:sp>
        <p:nvSpPr>
          <p:cNvPr id="4" name="Slide Number Placeholder 3"/>
          <p:cNvSpPr>
            <a:spLocks noGrp="1"/>
          </p:cNvSpPr>
          <p:nvPr>
            <p:ph type="sldNum" sz="quarter" idx="5"/>
          </p:nvPr>
        </p:nvSpPr>
        <p:spPr/>
        <p:txBody>
          <a:bodyPr/>
          <a:lstStyle/>
          <a:p>
            <a:fld id="{69C2CF55-0184-4E39-BCFD-7B1E580DEC12}" type="slidenum">
              <a:rPr lang="en-US" smtClean="0"/>
              <a:t>20</a:t>
            </a:fld>
            <a:endParaRPr lang="en-US"/>
          </a:p>
        </p:txBody>
      </p:sp>
    </p:spTree>
    <p:extLst>
      <p:ext uri="{BB962C8B-B14F-4D97-AF65-F5344CB8AC3E}">
        <p14:creationId xmlns:p14="http://schemas.microsoft.com/office/powerpoint/2010/main" val="10115715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Present this slide only if you update it. Add photos of different </a:t>
            </a:r>
            <a:r>
              <a:rPr lang="en-US" dirty="0" err="1">
                <a:cs typeface="Calibri"/>
              </a:rPr>
              <a:t>landuse</a:t>
            </a:r>
            <a:r>
              <a:rPr lang="en-US" dirty="0">
                <a:cs typeface="Calibri"/>
              </a:rPr>
              <a:t> operations.</a:t>
            </a:r>
            <a:endParaRPr lang="en-US" dirty="0"/>
          </a:p>
          <a:p>
            <a:endParaRPr lang="en-US" dirty="0">
              <a:cs typeface="Calibri" panose="020F0502020204030204"/>
            </a:endParaRPr>
          </a:p>
          <a:p>
            <a:endParaRPr lang="en-US" dirty="0"/>
          </a:p>
          <a:p>
            <a:r>
              <a:rPr lang="en-US" dirty="0"/>
              <a:t>***THIS SLIDE SHOULD BE CHANGED FOR EACH LOCATION.  </a:t>
            </a:r>
            <a:r>
              <a:rPr lang="en-US"/>
              <a:t>ASK LOCAL STAFF </a:t>
            </a:r>
            <a:r>
              <a:rPr lang="en-US" dirty="0"/>
              <a:t>FOR PHOTOS OF SOIL HEALTH FARMERS.  THESE WERE COPIED FROM THE NACD SOIL HEALTH CHAMPIONS PAGE AND OBTAINED FROM NRCS PUBLIC AFFAIRS. </a:t>
            </a:r>
            <a:endParaRPr lang="en-US" dirty="0">
              <a:cs typeface="Calibri"/>
            </a:endParaRPr>
          </a:p>
          <a:p>
            <a:endParaRPr lang="en-US" dirty="0"/>
          </a:p>
          <a:p>
            <a:r>
              <a:rPr lang="en-US" dirty="0"/>
              <a:t>There are farmers in your region of the country, and some in your state, who are beginning to understand that improving soil health is critical to the sustainability of their operations.  </a:t>
            </a:r>
          </a:p>
          <a:p>
            <a:endParaRPr lang="en-US" dirty="0">
              <a:cs typeface="Calibri" panose="020F0502020204030204"/>
            </a:endParaRPr>
          </a:p>
          <a:p>
            <a:r>
              <a:rPr lang="en-US" dirty="0"/>
              <a:t>You could ask if anyone knows any of these producers.  </a:t>
            </a:r>
            <a:endParaRPr lang="en-US" dirty="0">
              <a:cs typeface="Calibri"/>
            </a:endParaRPr>
          </a:p>
          <a:p>
            <a:endParaRPr lang="en-US" dirty="0"/>
          </a:p>
          <a:p>
            <a:r>
              <a:rPr lang="en-US" dirty="0"/>
              <a:t>DURING THE FOLLOWING SESSIONS WE WILL DIVE INTO HOW WE CAN MANAGE TO IMPROVE THE FUNCTION OF OUR DEGRADED SOILS</a:t>
            </a:r>
            <a:endParaRPr lang="en-US" dirty="0">
              <a:cs typeface="Calibri"/>
            </a:endParaRPr>
          </a:p>
        </p:txBody>
      </p:sp>
      <p:sp>
        <p:nvSpPr>
          <p:cNvPr id="4" name="Slide Number Placeholder 3"/>
          <p:cNvSpPr>
            <a:spLocks noGrp="1"/>
          </p:cNvSpPr>
          <p:nvPr>
            <p:ph type="sldNum" sz="quarter" idx="5"/>
          </p:nvPr>
        </p:nvSpPr>
        <p:spPr/>
        <p:txBody>
          <a:bodyPr/>
          <a:lstStyle/>
          <a:p>
            <a:fld id="{69C2CF55-0184-4E39-BCFD-7B1E580DEC12}" type="slidenum">
              <a:rPr lang="en-US" smtClean="0"/>
              <a:t>21</a:t>
            </a:fld>
            <a:endParaRPr lang="en-US"/>
          </a:p>
        </p:txBody>
      </p:sp>
    </p:spTree>
    <p:extLst>
      <p:ext uri="{BB962C8B-B14F-4D97-AF65-F5344CB8AC3E}">
        <p14:creationId xmlns:p14="http://schemas.microsoft.com/office/powerpoint/2010/main" val="277499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5</a:t>
            </a:fld>
            <a:endParaRPr lang="en-US"/>
          </a:p>
        </p:txBody>
      </p:sp>
    </p:spTree>
    <p:extLst>
      <p:ext uri="{BB962C8B-B14F-4D97-AF65-F5344CB8AC3E}">
        <p14:creationId xmlns:p14="http://schemas.microsoft.com/office/powerpoint/2010/main" val="29863855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5000"/>
              </a:lnSpc>
              <a:spcAft>
                <a:spcPts val="647"/>
              </a:spcAft>
            </a:pPr>
            <a:r>
              <a:rPr lang="en-US" sz="1400" dirty="0"/>
              <a:t>As long as our tools involved wood in our hands and our horsepower was supplied by… horses, or oxen, then we pretty much had to work </a:t>
            </a:r>
            <a:r>
              <a:rPr lang="en-US" sz="1400" b="1" dirty="0"/>
              <a:t>with nature</a:t>
            </a:r>
            <a:r>
              <a:rPr lang="en-US" sz="1400" dirty="0"/>
              <a:t>. </a:t>
            </a:r>
          </a:p>
          <a:p>
            <a:pPr>
              <a:lnSpc>
                <a:spcPct val="105000"/>
              </a:lnSpc>
              <a:spcAft>
                <a:spcPts val="647"/>
              </a:spcAft>
            </a:pPr>
            <a:r>
              <a:rPr lang="en-US" sz="1400" dirty="0"/>
              <a:t>When the tools in our hands became steering wheels and push buttons and our power was supplied by hundreds of horses packed into a diesel engine, then our natural drive led us to management principles for controlling nature. </a:t>
            </a:r>
          </a:p>
          <a:p>
            <a:pPr>
              <a:lnSpc>
                <a:spcPct val="105000"/>
              </a:lnSpc>
              <a:spcAft>
                <a:spcPts val="647"/>
              </a:spcAft>
            </a:pPr>
            <a:r>
              <a:rPr lang="en-US" sz="1400" dirty="0"/>
              <a:t>John Deere invented the steel plow in 1837 when the Middle-West was being settled. The soil was different than that of the East and wood plows kept breaking.</a:t>
            </a:r>
          </a:p>
        </p:txBody>
      </p:sp>
      <p:sp>
        <p:nvSpPr>
          <p:cNvPr id="4" name="Slide Number Placeholder 3"/>
          <p:cNvSpPr>
            <a:spLocks noGrp="1"/>
          </p:cNvSpPr>
          <p:nvPr>
            <p:ph type="sldNum" sz="quarter" idx="10"/>
          </p:nvPr>
        </p:nvSpPr>
        <p:spPr/>
        <p:txBody>
          <a:bodyPr/>
          <a:lstStyle/>
          <a:p>
            <a:fld id="{99C0B0AC-C517-4E49-916E-C9D806DCA498}" type="slidenum">
              <a:rPr lang="en-US" smtClean="0"/>
              <a:t>6</a:t>
            </a:fld>
            <a:endParaRPr lang="en-US"/>
          </a:p>
        </p:txBody>
      </p:sp>
    </p:spTree>
    <p:extLst>
      <p:ext uri="{BB962C8B-B14F-4D97-AF65-F5344CB8AC3E}">
        <p14:creationId xmlns:p14="http://schemas.microsoft.com/office/powerpoint/2010/main" val="18695402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to be open-minded to new ideas.  Need to look at alternative methods of farming and think outside the box.  Also need to consider working with nature instead of against it – conventional practices often work against the natural processes.</a:t>
            </a:r>
          </a:p>
        </p:txBody>
      </p:sp>
      <p:sp>
        <p:nvSpPr>
          <p:cNvPr id="4" name="Slide Number Placeholder 3"/>
          <p:cNvSpPr>
            <a:spLocks noGrp="1"/>
          </p:cNvSpPr>
          <p:nvPr>
            <p:ph type="sldNum" sz="quarter" idx="5"/>
          </p:nvPr>
        </p:nvSpPr>
        <p:spPr/>
        <p:txBody>
          <a:bodyPr/>
          <a:lstStyle/>
          <a:p>
            <a:fld id="{D8BD3564-BA70-487D-809A-030C0B32E9FE}" type="slidenum">
              <a:rPr lang="en-US" smtClean="0"/>
              <a:t>7</a:t>
            </a:fld>
            <a:endParaRPr lang="en-US"/>
          </a:p>
        </p:txBody>
      </p:sp>
    </p:spTree>
    <p:extLst>
      <p:ext uri="{BB962C8B-B14F-4D97-AF65-F5344CB8AC3E}">
        <p14:creationId xmlns:p14="http://schemas.microsoft.com/office/powerpoint/2010/main" val="7865795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the class to brainstorm desirable soil functions. These can be recorded on a board or flipchart—</a:t>
            </a:r>
          </a:p>
          <a:p>
            <a:r>
              <a:rPr lang="en-US" dirty="0"/>
              <a:t>Produce food and fiber</a:t>
            </a:r>
          </a:p>
          <a:p>
            <a:r>
              <a:rPr lang="en-US" dirty="0"/>
              <a:t>Capture and store water</a:t>
            </a:r>
          </a:p>
          <a:p>
            <a:r>
              <a:rPr lang="en-US" dirty="0"/>
              <a:t>Cycle nutrients</a:t>
            </a:r>
          </a:p>
          <a:p>
            <a:r>
              <a:rPr lang="en-US" dirty="0"/>
              <a:t>Resilient to environmental stressors</a:t>
            </a:r>
          </a:p>
          <a:p>
            <a:r>
              <a:rPr lang="en-US" dirty="0"/>
              <a:t>Disease inhibition</a:t>
            </a:r>
          </a:p>
          <a:p>
            <a:endParaRPr lang="en-US"/>
          </a:p>
          <a:p>
            <a:endParaRPr lang="en-US"/>
          </a:p>
        </p:txBody>
      </p:sp>
      <p:sp>
        <p:nvSpPr>
          <p:cNvPr id="4" name="Slide Number Placeholder 3"/>
          <p:cNvSpPr>
            <a:spLocks noGrp="1"/>
          </p:cNvSpPr>
          <p:nvPr>
            <p:ph type="sldNum" sz="quarter" idx="10"/>
          </p:nvPr>
        </p:nvSpPr>
        <p:spPr/>
        <p:txBody>
          <a:bodyPr/>
          <a:lstStyle/>
          <a:p>
            <a:fld id="{69C2CF55-0184-4E39-BCFD-7B1E580DEC12}" type="slidenum">
              <a:rPr lang="en-US" smtClean="0"/>
              <a:t>8</a:t>
            </a:fld>
            <a:endParaRPr lang="en-US"/>
          </a:p>
        </p:txBody>
      </p:sp>
    </p:spTree>
    <p:extLst>
      <p:ext uri="{BB962C8B-B14F-4D97-AF65-F5344CB8AC3E}">
        <p14:creationId xmlns:p14="http://schemas.microsoft.com/office/powerpoint/2010/main" val="3998708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This definition focuses on the importance of soil function and soil as a living resource. When we speak of soil health, we are talking about improving the capacity of soil to function as a vital, living ecosystem that sustains plants, animals, and humans.</a:t>
            </a:r>
          </a:p>
          <a:p>
            <a:r>
              <a:rPr lang="en-US" b="0"/>
              <a:t>“Health” is usually used in the context of a living organism so managing soils for optimum health, in a way, ensures they are sustainable/alive for future generations. </a:t>
            </a:r>
          </a:p>
          <a:p>
            <a:endParaRPr lang="en-US" b="0"/>
          </a:p>
          <a:p>
            <a:r>
              <a:rPr lang="en-US" b="0"/>
              <a:t>This is the definition of Soil</a:t>
            </a:r>
            <a:r>
              <a:rPr lang="en-US" b="0" baseline="0"/>
              <a:t> health we are using.  The term “Health” was purposely chosen instead of “quality”.  </a:t>
            </a:r>
          </a:p>
          <a:p>
            <a:pPr marL="664546" lvl="1" indent="-181240">
              <a:buFont typeface="Arial" pitchFamily="34" charset="0"/>
              <a:buChar char="•"/>
            </a:pPr>
            <a:r>
              <a:rPr lang="en-US" b="0" baseline="0"/>
              <a:t>Quality implies analysis and quantifying</a:t>
            </a:r>
          </a:p>
          <a:p>
            <a:pPr marL="664546" lvl="1" indent="-181240">
              <a:buFont typeface="Arial" pitchFamily="34" charset="0"/>
              <a:buChar char="•"/>
            </a:pPr>
            <a:r>
              <a:rPr lang="en-US" b="0" baseline="0"/>
              <a:t>Health implies management actions that leads to a condition or state, there is something that can be done to change it to a positive trend</a:t>
            </a:r>
            <a:endParaRPr lang="en-US" b="0"/>
          </a:p>
          <a:p>
            <a:endParaRPr lang="en-US" b="0"/>
          </a:p>
          <a:p>
            <a:r>
              <a:rPr lang="en-US" b="0"/>
              <a:t>The key to the definition is that soil health is:</a:t>
            </a:r>
          </a:p>
          <a:p>
            <a:pPr marL="724959" lvl="1" indent="-241653">
              <a:buFont typeface="+mj-lt"/>
              <a:buAutoNum type="arabicPeriod"/>
            </a:pPr>
            <a:r>
              <a:rPr lang="en-US" b="0"/>
              <a:t>Continued</a:t>
            </a:r>
            <a:r>
              <a:rPr lang="en-US" b="0" baseline="0"/>
              <a:t> capacity—implies rejuvenation and then sustainability</a:t>
            </a:r>
          </a:p>
          <a:p>
            <a:pPr marL="724959" lvl="1" indent="-241653">
              <a:buFont typeface="+mj-lt"/>
              <a:buAutoNum type="arabicPeriod"/>
            </a:pPr>
            <a:r>
              <a:rPr lang="en-US" b="0" baseline="0"/>
              <a:t>Soil is a living ecosystem– recognize the ground beneath as a living ecosystem (Land use and ecosystem boundaries)</a:t>
            </a:r>
          </a:p>
          <a:p>
            <a:pPr marL="724959" lvl="1" indent="-241653">
              <a:buFont typeface="+mj-lt"/>
              <a:buAutoNum type="arabicPeriod"/>
            </a:pPr>
            <a:r>
              <a:rPr lang="en-US" b="0" baseline="0"/>
              <a:t>Soil function – soils need to provide the basic functions for food &amp; fiber production.</a:t>
            </a:r>
          </a:p>
          <a:p>
            <a:pPr marL="483306" lvl="1"/>
            <a:endParaRPr lang="en-US" b="0" baseline="0"/>
          </a:p>
          <a:p>
            <a:pPr marL="483306" lvl="1"/>
            <a:r>
              <a:rPr lang="en-US" b="0" baseline="0"/>
              <a:t>How well is your soil functioning to feed and water your plants?  </a:t>
            </a:r>
          </a:p>
          <a:p>
            <a:pPr marL="483306" lvl="1" defTabSz="966612">
              <a:defRPr/>
            </a:pPr>
            <a:r>
              <a:rPr lang="en-US" altLang="en-US" b="0"/>
              <a:t>this definition focuses our efforts on the importance of </a:t>
            </a:r>
            <a:r>
              <a:rPr lang="en-US" altLang="en-US" b="0" u="sng"/>
              <a:t>managing soils </a:t>
            </a:r>
            <a:r>
              <a:rPr lang="en-US" altLang="en-US" b="0" baseline="0"/>
              <a:t>within </a:t>
            </a:r>
            <a:r>
              <a:rPr lang="en-US" altLang="en-US" b="0" u="sng" baseline="0"/>
              <a:t>ecosystem and land use boundaries we are presented with,</a:t>
            </a:r>
            <a:r>
              <a:rPr lang="en-US" altLang="en-US" b="0" baseline="0"/>
              <a:t> </a:t>
            </a:r>
            <a:r>
              <a:rPr lang="en-US" altLang="en-US" b="0"/>
              <a:t>in a way that ensures they are sustainable for future generations. (Focus is on Management</a:t>
            </a:r>
            <a:endParaRPr lang="en-US" b="0"/>
          </a:p>
        </p:txBody>
      </p:sp>
      <p:sp>
        <p:nvSpPr>
          <p:cNvPr id="4" name="Slide Number Placeholder 3"/>
          <p:cNvSpPr>
            <a:spLocks noGrp="1"/>
          </p:cNvSpPr>
          <p:nvPr>
            <p:ph type="sldNum" sz="quarter" idx="5"/>
          </p:nvPr>
        </p:nvSpPr>
        <p:spPr/>
        <p:txBody>
          <a:bodyPr/>
          <a:lstStyle/>
          <a:p>
            <a:fld id="{69C2CF55-0184-4E39-BCFD-7B1E580DEC12}" type="slidenum">
              <a:rPr lang="en-US" smtClean="0"/>
              <a:t>9</a:t>
            </a:fld>
            <a:endParaRPr lang="en-US"/>
          </a:p>
        </p:txBody>
      </p:sp>
    </p:spTree>
    <p:extLst>
      <p:ext uri="{BB962C8B-B14F-4D97-AF65-F5344CB8AC3E}">
        <p14:creationId xmlns:p14="http://schemas.microsoft.com/office/powerpoint/2010/main" val="31221902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Slake, desktop rainfall sim. Slump/strainer test, use Nitrate strips in runoff from desktop rainfall discuss. Silly string aggregates.  </a:t>
            </a:r>
          </a:p>
        </p:txBody>
      </p:sp>
      <p:sp>
        <p:nvSpPr>
          <p:cNvPr id="4" name="Slide Number Placeholder 3"/>
          <p:cNvSpPr>
            <a:spLocks noGrp="1"/>
          </p:cNvSpPr>
          <p:nvPr>
            <p:ph type="sldNum" sz="quarter" idx="5"/>
          </p:nvPr>
        </p:nvSpPr>
        <p:spPr/>
        <p:txBody>
          <a:bodyPr/>
          <a:lstStyle/>
          <a:p>
            <a:fld id="{D8BD3564-BA70-487D-809A-030C0B32E9FE}" type="slidenum">
              <a:rPr lang="en-US" smtClean="0"/>
              <a:t>10</a:t>
            </a:fld>
            <a:endParaRPr lang="en-US"/>
          </a:p>
        </p:txBody>
      </p:sp>
    </p:spTree>
    <p:extLst>
      <p:ext uri="{BB962C8B-B14F-4D97-AF65-F5344CB8AC3E}">
        <p14:creationId xmlns:p14="http://schemas.microsoft.com/office/powerpoint/2010/main" val="11967093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Loss of soil function directly affects productivity.  Loss of productive capacity, especially in light of extreme weather, is compounded by the loss of farm and ranch acres.  </a:t>
            </a:r>
          </a:p>
          <a:p>
            <a:r>
              <a:rPr lang="en-US"/>
              <a:t>Compounding these impacts, 4.4 million acres of Nationally Significant land were converted to Urban Highly Developed UHD and Low density residential LDR land uses—an area nearly the size of New Jersey. AFT developed the Nationally Significant farmland designation to identify the most productive, versatile, and resilient (PVR) or prime farmland to NRCS,  land for sustainable food and crop production. The United States is home to 10 percent of the planet’s arable soils—the most of any country on Earth. Yet even here, in what appears to be a vast agricultural landscape, only 18 percent of the continental U.S. is Nationally Significant land. As we face growing demand for high-quality food and environmental protection along with increasingly complex challenges from epidemics, extreme weather, and market disruptions, it is especially important to protect the land best suited to intensive food and crop production, including fruits, nuts, vegetables, and staple grains</a:t>
            </a:r>
          </a:p>
          <a:p>
            <a:r>
              <a:rPr lang="en-US"/>
              <a:t>Technology will contribute to improving productivity on acres, but improving the ability of soils to remain productive is critical to maintaining food (and national??) security.  </a:t>
            </a:r>
          </a:p>
          <a:p>
            <a:endParaRPr lang="en-US"/>
          </a:p>
          <a:p>
            <a:r>
              <a:rPr lang="en-US" err="1"/>
              <a:t>Freegood</a:t>
            </a:r>
            <a:r>
              <a:rPr lang="en-US"/>
              <a:t>, J, M. Hunter, J. Dempsey, A. Sorenson. 2020. Farms under threat: the state of the states.  Available at: https://farmlandinfo.org/publications/farms-under-threat-the-state-of-the-states/ Verified on 2022.05.03. Northampton, MA pp.68.</a:t>
            </a:r>
          </a:p>
          <a:p>
            <a:endParaRPr lang="en-US">
              <a:cs typeface="Calibri" panose="020F0502020204030204"/>
            </a:endParaRPr>
          </a:p>
        </p:txBody>
      </p:sp>
      <p:sp>
        <p:nvSpPr>
          <p:cNvPr id="4" name="Slide Number Placeholder 3"/>
          <p:cNvSpPr>
            <a:spLocks noGrp="1"/>
          </p:cNvSpPr>
          <p:nvPr>
            <p:ph type="sldNum" sz="quarter" idx="10"/>
          </p:nvPr>
        </p:nvSpPr>
        <p:spPr/>
        <p:txBody>
          <a:bodyPr/>
          <a:lstStyle/>
          <a:p>
            <a:fld id="{69C2CF55-0184-4E39-BCFD-7B1E580DEC12}" type="slidenum">
              <a:rPr lang="en-US" smtClean="0"/>
              <a:t>11</a:t>
            </a:fld>
            <a:endParaRPr lang="en-US"/>
          </a:p>
        </p:txBody>
      </p:sp>
    </p:spTree>
    <p:extLst>
      <p:ext uri="{BB962C8B-B14F-4D97-AF65-F5344CB8AC3E}">
        <p14:creationId xmlns:p14="http://schemas.microsoft.com/office/powerpoint/2010/main" val="20769145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YOU ADD THE LINES TO THE FIGURE, SAY:</a:t>
            </a:r>
          </a:p>
          <a:p>
            <a:r>
              <a:rPr lang="en-US" dirty="0"/>
              <a:t>Soils, like ecosystems will respond to disturbance in particular, sometimes predictable ways.  </a:t>
            </a:r>
          </a:p>
          <a:p>
            <a:endParaRPr lang="en-US" dirty="0"/>
          </a:p>
          <a:p>
            <a:r>
              <a:rPr lang="en-US" dirty="0"/>
              <a:t>We can talk about a soil’s </a:t>
            </a:r>
            <a:r>
              <a:rPr lang="en-US" u="sng" dirty="0"/>
              <a:t>resistance</a:t>
            </a:r>
            <a:r>
              <a:rPr lang="en-US" dirty="0"/>
              <a:t> and </a:t>
            </a:r>
            <a:r>
              <a:rPr lang="en-US" u="sng" dirty="0"/>
              <a:t>resilience</a:t>
            </a:r>
            <a:r>
              <a:rPr lang="en-US" dirty="0"/>
              <a:t>.  </a:t>
            </a:r>
          </a:p>
          <a:p>
            <a:endParaRPr lang="en-US" dirty="0"/>
          </a:p>
          <a:p>
            <a:r>
              <a:rPr lang="en-US" u="sng" dirty="0"/>
              <a:t>Resistance</a:t>
            </a:r>
            <a:r>
              <a:rPr lang="en-US" dirty="0"/>
              <a:t> related to a soil is its ability to remain relatively unchanged when exposed to disturbance.  Soils with high resistance are tolerant of disturbance.</a:t>
            </a:r>
          </a:p>
          <a:p>
            <a:endParaRPr lang="en-US" dirty="0"/>
          </a:p>
          <a:p>
            <a:r>
              <a:rPr lang="en-US" u="sng" dirty="0"/>
              <a:t>Resilience</a:t>
            </a:r>
            <a:r>
              <a:rPr lang="en-US" dirty="0"/>
              <a:t> is the ability and rate of a soil to return to its pre-disturbance state.  </a:t>
            </a:r>
          </a:p>
          <a:p>
            <a:endParaRPr lang="en-US" dirty="0"/>
          </a:p>
          <a:p>
            <a:r>
              <a:rPr lang="en-US" dirty="0"/>
              <a:t>Examples of disturbance would be extreme weather events.  Anything that stresses the system.</a:t>
            </a:r>
          </a:p>
          <a:p>
            <a:endParaRPr lang="en-US" dirty="0"/>
          </a:p>
          <a:p>
            <a:r>
              <a:rPr lang="en-US" dirty="0"/>
              <a:t>We can plot relative soil function over time.  100% is the functional capacity for a particular characteristic, for a particular soil, in a particular place.  Soils will differ in functional capacity.  Management often modifies the capacity of a soil.</a:t>
            </a:r>
          </a:p>
          <a:p>
            <a:endParaRPr lang="en-US" dirty="0"/>
          </a:p>
          <a:p>
            <a:r>
              <a:rPr lang="en-US" dirty="0"/>
              <a:t>CLICK – a given soil will function at its capacity. CLICK – at time “X” a disturbance affects the soil.  Again, this could be drought, intense rainfall, physical disturbance, chemical disturbance,…</a:t>
            </a:r>
          </a:p>
          <a:p>
            <a:endParaRPr lang="en-US" dirty="0"/>
          </a:p>
          <a:p>
            <a:r>
              <a:rPr lang="en-US" dirty="0"/>
              <a:t>CLICK AND DISCUSS HIGH RESISTANCE – resistant soils tolerate disturbance and maintain a relatively high functional capacity.</a:t>
            </a:r>
          </a:p>
          <a:p>
            <a:r>
              <a:rPr lang="en-US" dirty="0"/>
              <a:t>CLICK AND DISCUSS LOW RESISTANCE AND HIGH RESILIENCE</a:t>
            </a:r>
          </a:p>
          <a:p>
            <a:r>
              <a:rPr lang="en-US" dirty="0"/>
              <a:t>CLICK AND DISCUSS LOW RESISTANCE AND LOW RESILIENCE</a:t>
            </a:r>
          </a:p>
          <a:p>
            <a:endParaRPr lang="en-US" dirty="0"/>
          </a:p>
          <a:p>
            <a:r>
              <a:rPr lang="en-US" dirty="0"/>
              <a:t>**IN ORDER FOR SOILS TO “CONTINUE TO FUNCTION AS A VITAL LIVING ECOSYSTEM…” THEY WILL REQUIRE MANAGEMENT USING THE PRINCIPLES THAT LEADS TO GREATER RESISTANCE AND RESILIENCE, OR REQUIRE GREATER AND GREATER AMOUNTS OF INPUTS.  </a:t>
            </a:r>
            <a:endParaRPr lang="en-US" dirty="0">
              <a:cs typeface="Calibri"/>
            </a:endParaRPr>
          </a:p>
          <a:p>
            <a:r>
              <a:rPr lang="en-US" dirty="0"/>
              <a:t>Developed by Dennis Chessman, USDA NRCS (Emeritus)</a:t>
            </a:r>
          </a:p>
        </p:txBody>
      </p:sp>
      <p:sp>
        <p:nvSpPr>
          <p:cNvPr id="4" name="Slide Number Placeholder 3"/>
          <p:cNvSpPr>
            <a:spLocks noGrp="1"/>
          </p:cNvSpPr>
          <p:nvPr>
            <p:ph type="sldNum" sz="quarter" idx="5"/>
          </p:nvPr>
        </p:nvSpPr>
        <p:spPr/>
        <p:txBody>
          <a:bodyPr/>
          <a:lstStyle/>
          <a:p>
            <a:fld id="{69C2CF55-0184-4E39-BCFD-7B1E580DEC12}" type="slidenum">
              <a:rPr lang="en-US" smtClean="0"/>
              <a:t>12</a:t>
            </a:fld>
            <a:endParaRPr lang="en-US"/>
          </a:p>
        </p:txBody>
      </p:sp>
    </p:spTree>
    <p:extLst>
      <p:ext uri="{BB962C8B-B14F-4D97-AF65-F5344CB8AC3E}">
        <p14:creationId xmlns:p14="http://schemas.microsoft.com/office/powerpoint/2010/main" val="4131755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a:solidFill>
                  <a:srgbClr val="00529D"/>
                </a:solidFill>
              </a:defRPr>
            </a:lvl1pPr>
            <a:lvl2pPr>
              <a:defRPr>
                <a:solidFill>
                  <a:schemeClr val="bg2">
                    <a:lumMod val="25000"/>
                  </a:schemeClr>
                </a:solidFill>
              </a:defRPr>
            </a:lvl2pPr>
            <a:lvl3pPr>
              <a:defRPr sz="2200">
                <a:solidFill>
                  <a:srgbClr val="005941"/>
                </a:solidFill>
              </a:defRPr>
            </a:lvl3pPr>
          </a:lstStyle>
          <a:p>
            <a:pPr lvl="0"/>
            <a:r>
              <a:rPr lang="en-US"/>
              <a:t>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r>
              <a:rPr lang="en-US"/>
              <a:t>NRCS | SHD | Introduction to Soil Health | v3.0</a:t>
            </a:r>
          </a:p>
        </p:txBody>
      </p:sp>
    </p:spTree>
    <p:extLst>
      <p:ext uri="{BB962C8B-B14F-4D97-AF65-F5344CB8AC3E}">
        <p14:creationId xmlns:p14="http://schemas.microsoft.com/office/powerpoint/2010/main" val="3668390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NRCS | SHD | Introduction to Soil Health | v3.0</a:t>
            </a:r>
          </a:p>
        </p:txBody>
      </p:sp>
    </p:spTree>
    <p:extLst>
      <p:ext uri="{BB962C8B-B14F-4D97-AF65-F5344CB8AC3E}">
        <p14:creationId xmlns:p14="http://schemas.microsoft.com/office/powerpoint/2010/main" val="33996391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NRCS | SHD | Introduction to Soil Health | v3.0</a:t>
            </a:r>
          </a:p>
        </p:txBody>
      </p:sp>
    </p:spTree>
    <p:extLst>
      <p:ext uri="{BB962C8B-B14F-4D97-AF65-F5344CB8AC3E}">
        <p14:creationId xmlns:p14="http://schemas.microsoft.com/office/powerpoint/2010/main" val="13554424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ONLY - No Footers">
    <p:spTree>
      <p:nvGrpSpPr>
        <p:cNvPr id="1" name=""/>
        <p:cNvGrpSpPr/>
        <p:nvPr/>
      </p:nvGrpSpPr>
      <p:grpSpPr>
        <a:xfrm>
          <a:off x="0" y="0"/>
          <a:ext cx="0" cy="0"/>
          <a:chOff x="0" y="0"/>
          <a:chExt cx="0" cy="0"/>
        </a:xfrm>
      </p:grpSpPr>
      <p:pic>
        <p:nvPicPr>
          <p:cNvPr id="18" name="Picture 17" descr="A close up of a sign&#10;&#10;Description generated with very high confidence">
            <a:extLst>
              <a:ext uri="{FF2B5EF4-FFF2-40B4-BE49-F238E27FC236}">
                <a16:creationId xmlns:a16="http://schemas.microsoft.com/office/drawing/2014/main" id="{85F65AAF-E482-4A31-8B71-F4F9BBEC695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6255" y="149564"/>
            <a:ext cx="1371600" cy="531473"/>
          </a:xfrm>
          <a:prstGeom prst="rect">
            <a:avLst/>
          </a:prstGeom>
        </p:spPr>
      </p:pic>
      <p:pic>
        <p:nvPicPr>
          <p:cNvPr id="5" name="Picture 4" descr="A herd of cattle grazing on a lush green field&#10;&#10;Description generated with high confidence">
            <a:extLst>
              <a:ext uri="{FF2B5EF4-FFF2-40B4-BE49-F238E27FC236}">
                <a16:creationId xmlns:a16="http://schemas.microsoft.com/office/drawing/2014/main" id="{14DE508C-4E61-4304-96B7-BBA364F0B8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93192" y="1014984"/>
            <a:ext cx="4572000" cy="4572000"/>
          </a:xfrm>
          <a:prstGeom prst="round2DiagRect">
            <a:avLst>
              <a:gd name="adj1" fmla="val 0"/>
              <a:gd name="adj2" fmla="val 16545"/>
            </a:avLst>
          </a:prstGeom>
          <a:ln w="88900" cap="sq">
            <a:solidFill>
              <a:srgbClr val="001333"/>
            </a:solidFill>
            <a:miter lim="800000"/>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709746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a:solidFill>
                  <a:srgbClr val="00529D"/>
                </a:solidFill>
              </a:defRPr>
            </a:lvl1pPr>
            <a:lvl2pPr>
              <a:defRPr>
                <a:solidFill>
                  <a:schemeClr val="bg2">
                    <a:lumMod val="25000"/>
                  </a:schemeClr>
                </a:solidFill>
              </a:defRPr>
            </a:lvl2pPr>
            <a:lvl3pPr>
              <a:defRPr sz="2200">
                <a:solidFill>
                  <a:srgbClr val="005941"/>
                </a:solidFill>
              </a:defRPr>
            </a:lvl3pPr>
          </a:lstStyle>
          <a:p>
            <a:pPr lvl="0"/>
            <a:r>
              <a:rPr lang="en-US"/>
              <a:t>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r>
              <a:rPr lang="en-US"/>
              <a:t>NRCS | SHD | Introduction to Soil Health | v3.0</a:t>
            </a:r>
          </a:p>
        </p:txBody>
      </p:sp>
    </p:spTree>
    <p:extLst>
      <p:ext uri="{BB962C8B-B14F-4D97-AF65-F5344CB8AC3E}">
        <p14:creationId xmlns:p14="http://schemas.microsoft.com/office/powerpoint/2010/main" val="36683909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221971"/>
            <a:ext cx="3886200" cy="4954992"/>
          </a:xfrm>
        </p:spPr>
        <p:txBody>
          <a:bodyPr/>
          <a:lstStyle/>
          <a:p>
            <a:pPr lvl="0"/>
            <a:r>
              <a:rPr lang="en-US"/>
              <a:t>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629150" y="1221971"/>
            <a:ext cx="3886200" cy="4954992"/>
          </a:xfrm>
        </p:spPr>
        <p:txBody>
          <a:bodyPr/>
          <a:lstStyle/>
          <a:p>
            <a:pPr lvl="0"/>
            <a:r>
              <a:rPr lang="en-US"/>
              <a:t>Edit Master text styles</a:t>
            </a:r>
          </a:p>
          <a:p>
            <a:pPr lvl="1"/>
            <a:r>
              <a:rPr lang="en-US"/>
              <a:t>Second level</a:t>
            </a:r>
          </a:p>
          <a:p>
            <a:pPr lvl="2"/>
            <a:r>
              <a:rPr lang="en-US"/>
              <a:t>Third level</a:t>
            </a:r>
          </a:p>
        </p:txBody>
      </p:sp>
      <p:sp>
        <p:nvSpPr>
          <p:cNvPr id="6" name="Footer Placeholder 5"/>
          <p:cNvSpPr>
            <a:spLocks noGrp="1"/>
          </p:cNvSpPr>
          <p:nvPr>
            <p:ph type="ftr" sz="quarter" idx="11"/>
          </p:nvPr>
        </p:nvSpPr>
        <p:spPr/>
        <p:txBody>
          <a:bodyPr/>
          <a:lstStyle/>
          <a:p>
            <a:r>
              <a:rPr lang="en-US"/>
              <a:t>NRCS | SHD | Introduction to Soil Health | v3.0</a:t>
            </a:r>
          </a:p>
        </p:txBody>
      </p:sp>
    </p:spTree>
    <p:extLst>
      <p:ext uri="{BB962C8B-B14F-4D97-AF65-F5344CB8AC3E}">
        <p14:creationId xmlns:p14="http://schemas.microsoft.com/office/powerpoint/2010/main" val="17156996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NRCS | SHD | Introduction to Soil Health | v3.0</a:t>
            </a:r>
          </a:p>
        </p:txBody>
      </p:sp>
    </p:spTree>
    <p:extLst>
      <p:ext uri="{BB962C8B-B14F-4D97-AF65-F5344CB8AC3E}">
        <p14:creationId xmlns:p14="http://schemas.microsoft.com/office/powerpoint/2010/main" val="1171678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NRCS | SHD | Introduction to Soil Health | v3.0</a:t>
            </a:r>
          </a:p>
        </p:txBody>
      </p:sp>
    </p:spTree>
    <p:extLst>
      <p:ext uri="{BB962C8B-B14F-4D97-AF65-F5344CB8AC3E}">
        <p14:creationId xmlns:p14="http://schemas.microsoft.com/office/powerpoint/2010/main" val="30850495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Slide ONLY - No Footers">
    <p:spTree>
      <p:nvGrpSpPr>
        <p:cNvPr id="1" name=""/>
        <p:cNvGrpSpPr/>
        <p:nvPr/>
      </p:nvGrpSpPr>
      <p:grpSpPr>
        <a:xfrm>
          <a:off x="0" y="0"/>
          <a:ext cx="0" cy="0"/>
          <a:chOff x="0" y="0"/>
          <a:chExt cx="0" cy="0"/>
        </a:xfrm>
      </p:grpSpPr>
      <p:pic>
        <p:nvPicPr>
          <p:cNvPr id="18" name="Picture 17" descr="A close up of a sign&#10;&#10;Description generated with very high confidence">
            <a:extLst>
              <a:ext uri="{FF2B5EF4-FFF2-40B4-BE49-F238E27FC236}">
                <a16:creationId xmlns:a16="http://schemas.microsoft.com/office/drawing/2014/main" id="{85F65AAF-E482-4A31-8B71-F4F9BBEC69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6255" y="149564"/>
            <a:ext cx="1371600" cy="531473"/>
          </a:xfrm>
          <a:prstGeom prst="rect">
            <a:avLst/>
          </a:prstGeom>
        </p:spPr>
      </p:pic>
      <p:pic>
        <p:nvPicPr>
          <p:cNvPr id="3" name="Picture 2" descr="A close up of a person&#10;&#10;Description generated with high confidence">
            <a:extLst>
              <a:ext uri="{FF2B5EF4-FFF2-40B4-BE49-F238E27FC236}">
                <a16:creationId xmlns:a16="http://schemas.microsoft.com/office/drawing/2014/main" id="{F8B674CD-DCA5-44E0-BDCB-8CEAC92B37D7}"/>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rot="5400000">
            <a:off x="388431" y="1016455"/>
            <a:ext cx="4572000" cy="4572000"/>
          </a:xfrm>
          <a:prstGeom prst="round2DiagRect">
            <a:avLst>
              <a:gd name="adj1" fmla="val 16667"/>
              <a:gd name="adj2" fmla="val 0"/>
            </a:avLst>
          </a:prstGeom>
          <a:ln w="88900" cap="sq">
            <a:solidFill>
              <a:schemeClr val="tx1"/>
            </a:solidFill>
            <a:miter lim="800000"/>
          </a:ln>
          <a:effectLst>
            <a:outerShdw blurRad="254000" algn="tl" rotWithShape="0">
              <a:srgbClr val="000000">
                <a:alpha val="43000"/>
              </a:srgbClr>
            </a:outerShdw>
          </a:effectLst>
        </p:spPr>
      </p:pic>
      <p:sp>
        <p:nvSpPr>
          <p:cNvPr id="2" name="TextBox 1">
            <a:extLst>
              <a:ext uri="{FF2B5EF4-FFF2-40B4-BE49-F238E27FC236}">
                <a16:creationId xmlns:a16="http://schemas.microsoft.com/office/drawing/2014/main" id="{66699546-45CA-410E-BED6-5197E60F76AC}"/>
              </a:ext>
            </a:extLst>
          </p:cNvPr>
          <p:cNvSpPr txBox="1"/>
          <p:nvPr userDrawn="1"/>
        </p:nvSpPr>
        <p:spPr>
          <a:xfrm>
            <a:off x="8055096" y="6275157"/>
            <a:ext cx="1005142" cy="582843"/>
          </a:xfrm>
          <a:prstGeom prst="rect">
            <a:avLst/>
          </a:prstGeom>
          <a:solidFill>
            <a:schemeClr val="bg1">
              <a:lumMod val="95000"/>
            </a:schemeClr>
          </a:solidFill>
        </p:spPr>
        <p:txBody>
          <a:bodyPr wrap="square" rtlCol="0">
            <a:spAutoFit/>
          </a:bodyPr>
          <a:lstStyle/>
          <a:p>
            <a:endParaRPr lang="en-US"/>
          </a:p>
        </p:txBody>
      </p:sp>
      <p:sp>
        <p:nvSpPr>
          <p:cNvPr id="6" name="TextBox 5">
            <a:extLst>
              <a:ext uri="{FF2B5EF4-FFF2-40B4-BE49-F238E27FC236}">
                <a16:creationId xmlns:a16="http://schemas.microsoft.com/office/drawing/2014/main" id="{CD291F5E-2860-4BC7-9B69-48C0F89E213D}"/>
              </a:ext>
            </a:extLst>
          </p:cNvPr>
          <p:cNvSpPr txBox="1"/>
          <p:nvPr userDrawn="1"/>
        </p:nvSpPr>
        <p:spPr>
          <a:xfrm>
            <a:off x="83762" y="6275156"/>
            <a:ext cx="3022406" cy="582843"/>
          </a:xfrm>
          <a:prstGeom prst="rect">
            <a:avLst/>
          </a:prstGeom>
          <a:solidFill>
            <a:schemeClr val="bg1">
              <a:lumMod val="95000"/>
            </a:schemeClr>
          </a:solidFill>
        </p:spPr>
        <p:txBody>
          <a:bodyPr wrap="square" rtlCol="0">
            <a:spAutoFit/>
          </a:bodyPr>
          <a:lstStyle/>
          <a:p>
            <a:endParaRPr lang="en-US"/>
          </a:p>
        </p:txBody>
      </p:sp>
    </p:spTree>
    <p:extLst>
      <p:ext uri="{BB962C8B-B14F-4D97-AF65-F5344CB8AC3E}">
        <p14:creationId xmlns:p14="http://schemas.microsoft.com/office/powerpoint/2010/main" val="2107575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221971"/>
            <a:ext cx="3886200" cy="4954992"/>
          </a:xfrm>
        </p:spPr>
        <p:txBody>
          <a:bodyPr/>
          <a:lstStyle/>
          <a:p>
            <a:pPr lvl="0"/>
            <a:r>
              <a:rPr lang="en-US"/>
              <a:t>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629150" y="1221971"/>
            <a:ext cx="3886200" cy="4954992"/>
          </a:xfrm>
        </p:spPr>
        <p:txBody>
          <a:bodyPr/>
          <a:lstStyle/>
          <a:p>
            <a:pPr lvl="0"/>
            <a:r>
              <a:rPr lang="en-US"/>
              <a:t>Edit Master text styles</a:t>
            </a:r>
          </a:p>
          <a:p>
            <a:pPr lvl="1"/>
            <a:r>
              <a:rPr lang="en-US"/>
              <a:t>Second level</a:t>
            </a:r>
          </a:p>
          <a:p>
            <a:pPr lvl="2"/>
            <a:r>
              <a:rPr lang="en-US"/>
              <a:t>Third level</a:t>
            </a:r>
          </a:p>
        </p:txBody>
      </p:sp>
      <p:sp>
        <p:nvSpPr>
          <p:cNvPr id="6" name="Footer Placeholder 5"/>
          <p:cNvSpPr>
            <a:spLocks noGrp="1"/>
          </p:cNvSpPr>
          <p:nvPr>
            <p:ph type="ftr" sz="quarter" idx="11"/>
          </p:nvPr>
        </p:nvSpPr>
        <p:spPr/>
        <p:txBody>
          <a:bodyPr/>
          <a:lstStyle/>
          <a:p>
            <a:r>
              <a:rPr lang="en-US"/>
              <a:t>NRCS | SHD | Introduction to Soil Health | v3.0</a:t>
            </a:r>
          </a:p>
        </p:txBody>
      </p:sp>
    </p:spTree>
    <p:extLst>
      <p:ext uri="{BB962C8B-B14F-4D97-AF65-F5344CB8AC3E}">
        <p14:creationId xmlns:p14="http://schemas.microsoft.com/office/powerpoint/2010/main" val="1715699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NRCS | SHD | Introduction to Soil Health | v3.0</a:t>
            </a:r>
          </a:p>
        </p:txBody>
      </p:sp>
    </p:spTree>
    <p:extLst>
      <p:ext uri="{BB962C8B-B14F-4D97-AF65-F5344CB8AC3E}">
        <p14:creationId xmlns:p14="http://schemas.microsoft.com/office/powerpoint/2010/main" val="1171678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NRCS | SHD | Introduction to Soil Health | v3.0</a:t>
            </a:r>
          </a:p>
        </p:txBody>
      </p:sp>
    </p:spTree>
    <p:extLst>
      <p:ext uri="{BB962C8B-B14F-4D97-AF65-F5344CB8AC3E}">
        <p14:creationId xmlns:p14="http://schemas.microsoft.com/office/powerpoint/2010/main" val="3085049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ONLY - No Footers">
    <p:spTree>
      <p:nvGrpSpPr>
        <p:cNvPr id="1" name=""/>
        <p:cNvGrpSpPr/>
        <p:nvPr/>
      </p:nvGrpSpPr>
      <p:grpSpPr>
        <a:xfrm>
          <a:off x="0" y="0"/>
          <a:ext cx="0" cy="0"/>
          <a:chOff x="0" y="0"/>
          <a:chExt cx="0" cy="0"/>
        </a:xfrm>
      </p:grpSpPr>
      <p:pic>
        <p:nvPicPr>
          <p:cNvPr id="18" name="Picture 17" descr="A close up of a sign&#10;&#10;Description generated with very high confidence">
            <a:extLst>
              <a:ext uri="{FF2B5EF4-FFF2-40B4-BE49-F238E27FC236}">
                <a16:creationId xmlns:a16="http://schemas.microsoft.com/office/drawing/2014/main" id="{85F65AAF-E482-4A31-8B71-F4F9BBEC69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6255" y="149564"/>
            <a:ext cx="1371600" cy="531473"/>
          </a:xfrm>
          <a:prstGeom prst="rect">
            <a:avLst/>
          </a:prstGeom>
        </p:spPr>
      </p:pic>
      <p:pic>
        <p:nvPicPr>
          <p:cNvPr id="3" name="Picture 2" descr="A close up of a person&#10;&#10;Description generated with high confidence">
            <a:extLst>
              <a:ext uri="{FF2B5EF4-FFF2-40B4-BE49-F238E27FC236}">
                <a16:creationId xmlns:a16="http://schemas.microsoft.com/office/drawing/2014/main" id="{F8B674CD-DCA5-44E0-BDCB-8CEAC92B37D7}"/>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rot="5400000">
            <a:off x="388431" y="1016455"/>
            <a:ext cx="4572000" cy="4572000"/>
          </a:xfrm>
          <a:prstGeom prst="round2DiagRect">
            <a:avLst>
              <a:gd name="adj1" fmla="val 16667"/>
              <a:gd name="adj2" fmla="val 0"/>
            </a:avLst>
          </a:prstGeom>
          <a:ln w="88900" cap="sq">
            <a:solidFill>
              <a:schemeClr val="tx1"/>
            </a:solidFill>
            <a:miter lim="800000"/>
          </a:ln>
          <a:effectLst>
            <a:outerShdw blurRad="254000" algn="tl" rotWithShape="0">
              <a:srgbClr val="000000">
                <a:alpha val="43000"/>
              </a:srgbClr>
            </a:outerShdw>
          </a:effectLst>
        </p:spPr>
      </p:pic>
      <p:sp>
        <p:nvSpPr>
          <p:cNvPr id="2" name="TextBox 1">
            <a:extLst>
              <a:ext uri="{FF2B5EF4-FFF2-40B4-BE49-F238E27FC236}">
                <a16:creationId xmlns:a16="http://schemas.microsoft.com/office/drawing/2014/main" id="{66699546-45CA-410E-BED6-5197E60F76AC}"/>
              </a:ext>
            </a:extLst>
          </p:cNvPr>
          <p:cNvSpPr txBox="1"/>
          <p:nvPr userDrawn="1"/>
        </p:nvSpPr>
        <p:spPr>
          <a:xfrm>
            <a:off x="8055096" y="6275157"/>
            <a:ext cx="1005142" cy="582843"/>
          </a:xfrm>
          <a:prstGeom prst="rect">
            <a:avLst/>
          </a:prstGeom>
          <a:solidFill>
            <a:schemeClr val="bg1">
              <a:lumMod val="95000"/>
            </a:schemeClr>
          </a:solidFill>
        </p:spPr>
        <p:txBody>
          <a:bodyPr wrap="square" rtlCol="0">
            <a:spAutoFit/>
          </a:bodyPr>
          <a:lstStyle/>
          <a:p>
            <a:endParaRPr lang="en-US"/>
          </a:p>
        </p:txBody>
      </p:sp>
      <p:sp>
        <p:nvSpPr>
          <p:cNvPr id="6" name="TextBox 5">
            <a:extLst>
              <a:ext uri="{FF2B5EF4-FFF2-40B4-BE49-F238E27FC236}">
                <a16:creationId xmlns:a16="http://schemas.microsoft.com/office/drawing/2014/main" id="{CD291F5E-2860-4BC7-9B69-48C0F89E213D}"/>
              </a:ext>
            </a:extLst>
          </p:cNvPr>
          <p:cNvSpPr txBox="1"/>
          <p:nvPr userDrawn="1"/>
        </p:nvSpPr>
        <p:spPr>
          <a:xfrm>
            <a:off x="83762" y="6275156"/>
            <a:ext cx="3022406" cy="582843"/>
          </a:xfrm>
          <a:prstGeom prst="rect">
            <a:avLst/>
          </a:prstGeom>
          <a:solidFill>
            <a:schemeClr val="bg1">
              <a:lumMod val="95000"/>
            </a:schemeClr>
          </a:solidFill>
        </p:spPr>
        <p:txBody>
          <a:bodyPr wrap="square" rtlCol="0">
            <a:spAutoFit/>
          </a:bodyPr>
          <a:lstStyle/>
          <a:p>
            <a:endParaRPr lang="en-US"/>
          </a:p>
        </p:txBody>
      </p:sp>
    </p:spTree>
    <p:extLst>
      <p:ext uri="{BB962C8B-B14F-4D97-AF65-F5344CB8AC3E}">
        <p14:creationId xmlns:p14="http://schemas.microsoft.com/office/powerpoint/2010/main" val="21075757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NRCS | SHD | Introduction to Soil Health | v3.0</a:t>
            </a:r>
          </a:p>
        </p:txBody>
      </p:sp>
      <p:sp>
        <p:nvSpPr>
          <p:cNvPr id="6" name="Slide Number Placeholder 5"/>
          <p:cNvSpPr>
            <a:spLocks noGrp="1"/>
          </p:cNvSpPr>
          <p:nvPr>
            <p:ph type="sldNum" sz="quarter" idx="12"/>
          </p:nvPr>
        </p:nvSpPr>
        <p:spPr/>
        <p:txBody>
          <a:bodyPr/>
          <a:lstStyle/>
          <a:p>
            <a:fld id="{06151077-6D47-4C62-907B-5F1E6E6FC3FE}" type="slidenum">
              <a:rPr lang="en-US" smtClean="0"/>
              <a:t>‹#›</a:t>
            </a:fld>
            <a:endParaRPr lang="en-US"/>
          </a:p>
        </p:txBody>
      </p:sp>
    </p:spTree>
    <p:extLst>
      <p:ext uri="{BB962C8B-B14F-4D97-AF65-F5344CB8AC3E}">
        <p14:creationId xmlns:p14="http://schemas.microsoft.com/office/powerpoint/2010/main" val="2482549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NRCS | SHD | Introduction to Soil Health | v3.0</a:t>
            </a:r>
          </a:p>
        </p:txBody>
      </p:sp>
      <p:sp>
        <p:nvSpPr>
          <p:cNvPr id="7" name="Slide Number Placeholder 6"/>
          <p:cNvSpPr>
            <a:spLocks noGrp="1"/>
          </p:cNvSpPr>
          <p:nvPr>
            <p:ph type="sldNum" sz="quarter" idx="12"/>
          </p:nvPr>
        </p:nvSpPr>
        <p:spPr/>
        <p:txBody>
          <a:bodyPr/>
          <a:lstStyle/>
          <a:p>
            <a:fld id="{862D11B8-E811-4B47-AE73-F93BD380F818}" type="slidenum">
              <a:rPr lang="en-US" smtClean="0"/>
              <a:t>‹#›</a:t>
            </a:fld>
            <a:endParaRPr lang="en-US"/>
          </a:p>
        </p:txBody>
      </p:sp>
    </p:spTree>
    <p:extLst>
      <p:ext uri="{BB962C8B-B14F-4D97-AF65-F5344CB8AC3E}">
        <p14:creationId xmlns:p14="http://schemas.microsoft.com/office/powerpoint/2010/main" val="3022666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5941"/>
                </a:solidFill>
              </a:defRPr>
            </a:lvl1pPr>
          </a:lstStyle>
          <a:p>
            <a:r>
              <a:rPr lang="en-US"/>
              <a:t>Click to edit Master title style</a:t>
            </a:r>
          </a:p>
        </p:txBody>
      </p:sp>
      <p:sp>
        <p:nvSpPr>
          <p:cNvPr id="3" name="Content Placeholder 2"/>
          <p:cNvSpPr>
            <a:spLocks noGrp="1"/>
          </p:cNvSpPr>
          <p:nvPr>
            <p:ph idx="1"/>
          </p:nvPr>
        </p:nvSpPr>
        <p:spPr/>
        <p:txBody>
          <a:bodyPr/>
          <a:lstStyle>
            <a:lvl1pPr>
              <a:defRPr>
                <a:solidFill>
                  <a:srgbClr val="00529D"/>
                </a:solidFill>
              </a:defRPr>
            </a:lvl1pPr>
            <a:lvl2pPr>
              <a:defRPr>
                <a:solidFill>
                  <a:schemeClr val="bg2">
                    <a:lumMod val="25000"/>
                  </a:schemeClr>
                </a:solidFill>
              </a:defRPr>
            </a:lvl2pPr>
            <a:lvl3pPr>
              <a:defRPr sz="2200">
                <a:solidFill>
                  <a:srgbClr val="005941"/>
                </a:solidFill>
              </a:defRPr>
            </a:lvl3pPr>
          </a:lstStyle>
          <a:p>
            <a:pPr lvl="0"/>
            <a:r>
              <a:rPr lang="en-US"/>
              <a:t>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r>
              <a:rPr lang="en-US"/>
              <a:t>NRCS | SHD | Introduction to Soil Health | v3.0</a:t>
            </a:r>
          </a:p>
        </p:txBody>
      </p:sp>
    </p:spTree>
    <p:extLst>
      <p:ext uri="{BB962C8B-B14F-4D97-AF65-F5344CB8AC3E}">
        <p14:creationId xmlns:p14="http://schemas.microsoft.com/office/powerpoint/2010/main" val="1138167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221971"/>
            <a:ext cx="3886200" cy="4954992"/>
          </a:xfrm>
        </p:spPr>
        <p:txBody>
          <a:bodyPr/>
          <a:lstStyle/>
          <a:p>
            <a:pPr lvl="0"/>
            <a:r>
              <a:rPr lang="en-US"/>
              <a:t>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629150" y="1221971"/>
            <a:ext cx="3886200" cy="4954992"/>
          </a:xfrm>
        </p:spPr>
        <p:txBody>
          <a:bodyPr/>
          <a:lstStyle/>
          <a:p>
            <a:pPr lvl="0"/>
            <a:r>
              <a:rPr lang="en-US"/>
              <a:t>Edit Master text styles</a:t>
            </a:r>
          </a:p>
          <a:p>
            <a:pPr lvl="1"/>
            <a:r>
              <a:rPr lang="en-US"/>
              <a:t>Second level</a:t>
            </a:r>
          </a:p>
          <a:p>
            <a:pPr lvl="2"/>
            <a:r>
              <a:rPr lang="en-US"/>
              <a:t>Third level</a:t>
            </a:r>
          </a:p>
        </p:txBody>
      </p:sp>
      <p:sp>
        <p:nvSpPr>
          <p:cNvPr id="6" name="Footer Placeholder 5"/>
          <p:cNvSpPr>
            <a:spLocks noGrp="1"/>
          </p:cNvSpPr>
          <p:nvPr>
            <p:ph type="ftr" sz="quarter" idx="11"/>
          </p:nvPr>
        </p:nvSpPr>
        <p:spPr/>
        <p:txBody>
          <a:bodyPr/>
          <a:lstStyle/>
          <a:p>
            <a:r>
              <a:rPr lang="en-US"/>
              <a:t>NRCS | SHD | Introduction to Soil Health | v3.0</a:t>
            </a:r>
          </a:p>
        </p:txBody>
      </p:sp>
    </p:spTree>
    <p:extLst>
      <p:ext uri="{BB962C8B-B14F-4D97-AF65-F5344CB8AC3E}">
        <p14:creationId xmlns:p14="http://schemas.microsoft.com/office/powerpoint/2010/main" val="859835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3.pn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theme" Target="../theme/theme2.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1.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3.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95549" y="5946"/>
            <a:ext cx="6719801" cy="84279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239752"/>
            <a:ext cx="7886700" cy="50298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p:txBody>
      </p:sp>
      <p:sp>
        <p:nvSpPr>
          <p:cNvPr id="5" name="Footer Placeholder 4"/>
          <p:cNvSpPr>
            <a:spLocks noGrp="1"/>
          </p:cNvSpPr>
          <p:nvPr>
            <p:ph type="ftr" sz="quarter" idx="3"/>
          </p:nvPr>
        </p:nvSpPr>
        <p:spPr>
          <a:xfrm>
            <a:off x="0" y="6492875"/>
            <a:ext cx="2751513" cy="365125"/>
          </a:xfrm>
          <a:prstGeom prst="rect">
            <a:avLst/>
          </a:prstGeom>
        </p:spPr>
        <p:txBody>
          <a:bodyPr vert="horz" lIns="91440" tIns="45720" rIns="91440" bIns="45720" rtlCol="0" anchor="ctr"/>
          <a:lstStyle>
            <a:lvl1pPr algn="ctr">
              <a:defRPr sz="1000">
                <a:solidFill>
                  <a:schemeClr val="bg2">
                    <a:lumMod val="25000"/>
                  </a:schemeClr>
                </a:solidFill>
              </a:defRPr>
            </a:lvl1pPr>
          </a:lstStyle>
          <a:p>
            <a:r>
              <a:rPr lang="en-US"/>
              <a:t>NRCS | SHD | Introduction to Soil Health | v3.0</a:t>
            </a:r>
          </a:p>
        </p:txBody>
      </p:sp>
      <p:sp>
        <p:nvSpPr>
          <p:cNvPr id="7" name="TextBox 6">
            <a:extLst>
              <a:ext uri="{FF2B5EF4-FFF2-40B4-BE49-F238E27FC236}">
                <a16:creationId xmlns:a16="http://schemas.microsoft.com/office/drawing/2014/main" id="{EE54A740-5D66-40FB-9545-E0AA01A6DB9F}"/>
              </a:ext>
            </a:extLst>
          </p:cNvPr>
          <p:cNvSpPr txBox="1"/>
          <p:nvPr userDrawn="1"/>
        </p:nvSpPr>
        <p:spPr>
          <a:xfrm>
            <a:off x="8271163" y="6552326"/>
            <a:ext cx="872837" cy="246221"/>
          </a:xfrm>
          <a:prstGeom prst="rect">
            <a:avLst/>
          </a:prstGeom>
          <a:noFill/>
        </p:spPr>
        <p:txBody>
          <a:bodyPr wrap="square" rtlCol="0">
            <a:spAutoFit/>
          </a:bodyPr>
          <a:lstStyle/>
          <a:p>
            <a:pPr algn="ctr"/>
            <a:r>
              <a:rPr lang="en-US" sz="1000" dirty="0">
                <a:solidFill>
                  <a:schemeClr val="bg2">
                    <a:lumMod val="25000"/>
                  </a:schemeClr>
                </a:solidFill>
              </a:rPr>
              <a:t>Slide </a:t>
            </a:r>
            <a:fld id="{E996FD43-BCA5-469D-B59C-2DFD4B6E3EDA}" type="slidenum">
              <a:rPr lang="en-US" sz="1000" smtClean="0">
                <a:solidFill>
                  <a:schemeClr val="bg2">
                    <a:lumMod val="25000"/>
                  </a:schemeClr>
                </a:solidFill>
              </a:rPr>
              <a:pPr algn="ctr"/>
              <a:t>‹#›</a:t>
            </a:fld>
            <a:r>
              <a:rPr lang="en-US" sz="1000" dirty="0">
                <a:solidFill>
                  <a:schemeClr val="bg2">
                    <a:lumMod val="25000"/>
                  </a:schemeClr>
                </a:solidFill>
              </a:rPr>
              <a:t>	</a:t>
            </a:r>
          </a:p>
        </p:txBody>
      </p:sp>
      <p:pic>
        <p:nvPicPr>
          <p:cNvPr id="9" name="Picture 8" descr="A close up of a sign&#10;&#10;Description generated with very high confidence">
            <a:extLst>
              <a:ext uri="{FF2B5EF4-FFF2-40B4-BE49-F238E27FC236}">
                <a16:creationId xmlns:a16="http://schemas.microsoft.com/office/drawing/2014/main" id="{CE55D761-A6B0-4A26-95CE-A6B5BB0D0450}"/>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66255" y="149564"/>
            <a:ext cx="1371600" cy="531473"/>
          </a:xfrm>
          <a:prstGeom prst="rect">
            <a:avLst/>
          </a:prstGeom>
        </p:spPr>
      </p:pic>
    </p:spTree>
    <p:extLst>
      <p:ext uri="{BB962C8B-B14F-4D97-AF65-F5344CB8AC3E}">
        <p14:creationId xmlns:p14="http://schemas.microsoft.com/office/powerpoint/2010/main" val="3875141556"/>
      </p:ext>
    </p:extLst>
  </p:cSld>
  <p:clrMap bg1="lt1" tx1="dk1" bg2="lt2" tx2="dk2" accent1="accent1" accent2="accent2" accent3="accent3" accent4="accent4" accent5="accent5" accent6="accent6" hlink="hlink" folHlink="folHlink"/>
  <p:sldLayoutIdLst>
    <p:sldLayoutId id="2147483662" r:id="rId1"/>
    <p:sldLayoutId id="2147483664" r:id="rId2"/>
    <p:sldLayoutId id="2147483666" r:id="rId3"/>
    <p:sldLayoutId id="2147483667" r:id="rId4"/>
    <p:sldLayoutId id="2147483661" r:id="rId5"/>
    <p:sldLayoutId id="2147483668" r:id="rId6"/>
    <p:sldLayoutId id="2147483675" r:id="rId7"/>
  </p:sldLayoutIdLst>
  <p:hf sldNum="0" hdr="0" dt="0"/>
  <p:txStyles>
    <p:titleStyle>
      <a:lvl1pPr algn="ctr" defTabSz="914400" rtl="0" eaLnBrk="1" latinLnBrk="0" hangingPunct="1">
        <a:lnSpc>
          <a:spcPct val="90000"/>
        </a:lnSpc>
        <a:spcBef>
          <a:spcPct val="0"/>
        </a:spcBef>
        <a:buNone/>
        <a:defRPr sz="4400" kern="1200">
          <a:solidFill>
            <a:srgbClr val="00594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29D"/>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SzPct val="60000"/>
        <a:buFont typeface="Wingdings" panose="05000000000000000000" pitchFamily="2" charset="2"/>
        <a:buChar char="§"/>
        <a:defRPr sz="2400" kern="1200">
          <a:solidFill>
            <a:schemeClr val="bg2">
              <a:lumMod val="25000"/>
            </a:schemeClr>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94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95549" y="5946"/>
            <a:ext cx="6719801" cy="84279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147156"/>
            <a:ext cx="7886700" cy="50298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p:txBody>
      </p:sp>
      <p:sp>
        <p:nvSpPr>
          <p:cNvPr id="5" name="Footer Placeholder 4"/>
          <p:cNvSpPr>
            <a:spLocks noGrp="1"/>
          </p:cNvSpPr>
          <p:nvPr>
            <p:ph type="ftr" sz="quarter" idx="3"/>
          </p:nvPr>
        </p:nvSpPr>
        <p:spPr>
          <a:xfrm>
            <a:off x="-1" y="6492875"/>
            <a:ext cx="3018503" cy="365125"/>
          </a:xfrm>
          <a:prstGeom prst="rect">
            <a:avLst/>
          </a:prstGeom>
        </p:spPr>
        <p:txBody>
          <a:bodyPr vert="horz" lIns="91440" tIns="45720" rIns="91440" bIns="45720" rtlCol="0" anchor="ctr"/>
          <a:lstStyle>
            <a:lvl1pPr algn="ctr">
              <a:defRPr sz="1000">
                <a:solidFill>
                  <a:schemeClr val="bg2">
                    <a:lumMod val="25000"/>
                  </a:schemeClr>
                </a:solidFill>
              </a:defRPr>
            </a:lvl1pPr>
          </a:lstStyle>
          <a:p>
            <a:r>
              <a:rPr lang="en-US"/>
              <a:t>NRCS | SHD | Introduction to Soil Health | v3.0</a:t>
            </a:r>
          </a:p>
        </p:txBody>
      </p:sp>
      <p:sp>
        <p:nvSpPr>
          <p:cNvPr id="7" name="TextBox 6">
            <a:extLst>
              <a:ext uri="{FF2B5EF4-FFF2-40B4-BE49-F238E27FC236}">
                <a16:creationId xmlns:a16="http://schemas.microsoft.com/office/drawing/2014/main" id="{EE54A740-5D66-40FB-9545-E0AA01A6DB9F}"/>
              </a:ext>
            </a:extLst>
          </p:cNvPr>
          <p:cNvSpPr txBox="1"/>
          <p:nvPr userDrawn="1"/>
        </p:nvSpPr>
        <p:spPr>
          <a:xfrm>
            <a:off x="8271163" y="6552326"/>
            <a:ext cx="872837" cy="246221"/>
          </a:xfrm>
          <a:prstGeom prst="rect">
            <a:avLst/>
          </a:prstGeom>
          <a:noFill/>
        </p:spPr>
        <p:txBody>
          <a:bodyPr wrap="square" rtlCol="0">
            <a:spAutoFit/>
          </a:bodyPr>
          <a:lstStyle/>
          <a:p>
            <a:pPr algn="ctr"/>
            <a:r>
              <a:rPr lang="en-US" sz="1000" dirty="0">
                <a:solidFill>
                  <a:schemeClr val="bg2">
                    <a:lumMod val="25000"/>
                  </a:schemeClr>
                </a:solidFill>
              </a:rPr>
              <a:t>Slide </a:t>
            </a:r>
            <a:fld id="{E996FD43-BCA5-469D-B59C-2DFD4B6E3EDA}" type="slidenum">
              <a:rPr lang="en-US" sz="1000" smtClean="0">
                <a:solidFill>
                  <a:schemeClr val="bg2">
                    <a:lumMod val="25000"/>
                  </a:schemeClr>
                </a:solidFill>
              </a:rPr>
              <a:pPr algn="ctr"/>
              <a:t>‹#›</a:t>
            </a:fld>
            <a:r>
              <a:rPr lang="en-US" sz="1000" dirty="0">
                <a:solidFill>
                  <a:schemeClr val="bg2">
                    <a:lumMod val="25000"/>
                  </a:schemeClr>
                </a:solidFill>
              </a:rPr>
              <a:t>	</a:t>
            </a:r>
          </a:p>
        </p:txBody>
      </p:sp>
      <p:pic>
        <p:nvPicPr>
          <p:cNvPr id="9" name="Picture 8" descr="A close up of a sign&#10;&#10;Description generated with very high confidence">
            <a:extLst>
              <a:ext uri="{FF2B5EF4-FFF2-40B4-BE49-F238E27FC236}">
                <a16:creationId xmlns:a16="http://schemas.microsoft.com/office/drawing/2014/main" id="{CE55D761-A6B0-4A26-95CE-A6B5BB0D045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66255" y="149564"/>
            <a:ext cx="1371600" cy="531473"/>
          </a:xfrm>
          <a:prstGeom prst="rect">
            <a:avLst/>
          </a:prstGeom>
        </p:spPr>
      </p:pic>
    </p:spTree>
    <p:extLst>
      <p:ext uri="{BB962C8B-B14F-4D97-AF65-F5344CB8AC3E}">
        <p14:creationId xmlns:p14="http://schemas.microsoft.com/office/powerpoint/2010/main" val="4025185892"/>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Lst>
  <p:hf sldNum="0" hdr="0" dt="0"/>
  <p:txStyles>
    <p:titleStyle>
      <a:lvl1pPr algn="ctr" defTabSz="914400" rtl="0" eaLnBrk="1" latinLnBrk="0" hangingPunct="1">
        <a:lnSpc>
          <a:spcPct val="90000"/>
        </a:lnSpc>
        <a:spcBef>
          <a:spcPct val="0"/>
        </a:spcBef>
        <a:buNone/>
        <a:defRPr sz="4400" kern="1200">
          <a:solidFill>
            <a:srgbClr val="00594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29D"/>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SzPct val="60000"/>
        <a:buFont typeface="Wingdings" panose="05000000000000000000" pitchFamily="2" charset="2"/>
        <a:buChar char="§"/>
        <a:defRPr sz="2400" kern="1200">
          <a:solidFill>
            <a:schemeClr val="bg2">
              <a:lumMod val="25000"/>
            </a:schemeClr>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94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95549" y="5946"/>
            <a:ext cx="6719801" cy="84279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239752"/>
            <a:ext cx="7886700" cy="50298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p:txBody>
      </p:sp>
      <p:sp>
        <p:nvSpPr>
          <p:cNvPr id="5" name="Footer Placeholder 4"/>
          <p:cNvSpPr>
            <a:spLocks noGrp="1"/>
          </p:cNvSpPr>
          <p:nvPr>
            <p:ph type="ftr" sz="quarter" idx="3"/>
          </p:nvPr>
        </p:nvSpPr>
        <p:spPr>
          <a:xfrm>
            <a:off x="0" y="6492875"/>
            <a:ext cx="2751513" cy="365125"/>
          </a:xfrm>
          <a:prstGeom prst="rect">
            <a:avLst/>
          </a:prstGeom>
        </p:spPr>
        <p:txBody>
          <a:bodyPr vert="horz" lIns="91440" tIns="45720" rIns="91440" bIns="45720" rtlCol="0" anchor="ctr"/>
          <a:lstStyle>
            <a:lvl1pPr algn="ctr">
              <a:defRPr sz="1000">
                <a:solidFill>
                  <a:schemeClr val="bg2">
                    <a:lumMod val="25000"/>
                  </a:schemeClr>
                </a:solidFill>
              </a:defRPr>
            </a:lvl1pPr>
          </a:lstStyle>
          <a:p>
            <a:r>
              <a:rPr lang="en-US"/>
              <a:t>NRCS | SHD | Introduction to Soil Health | v3.0</a:t>
            </a:r>
          </a:p>
        </p:txBody>
      </p:sp>
      <p:sp>
        <p:nvSpPr>
          <p:cNvPr id="7" name="TextBox 6">
            <a:extLst>
              <a:ext uri="{FF2B5EF4-FFF2-40B4-BE49-F238E27FC236}">
                <a16:creationId xmlns:a16="http://schemas.microsoft.com/office/drawing/2014/main" id="{EE54A740-5D66-40FB-9545-E0AA01A6DB9F}"/>
              </a:ext>
            </a:extLst>
          </p:cNvPr>
          <p:cNvSpPr txBox="1"/>
          <p:nvPr userDrawn="1"/>
        </p:nvSpPr>
        <p:spPr>
          <a:xfrm>
            <a:off x="8271163" y="6552326"/>
            <a:ext cx="872837" cy="246221"/>
          </a:xfrm>
          <a:prstGeom prst="rect">
            <a:avLst/>
          </a:prstGeom>
          <a:noFill/>
        </p:spPr>
        <p:txBody>
          <a:bodyPr wrap="square" rtlCol="0">
            <a:spAutoFit/>
          </a:bodyPr>
          <a:lstStyle/>
          <a:p>
            <a:pPr algn="ctr"/>
            <a:r>
              <a:rPr lang="en-US" sz="1000" dirty="0">
                <a:solidFill>
                  <a:schemeClr val="bg2">
                    <a:lumMod val="25000"/>
                  </a:schemeClr>
                </a:solidFill>
              </a:rPr>
              <a:t>Slide </a:t>
            </a:r>
            <a:fld id="{E996FD43-BCA5-469D-B59C-2DFD4B6E3EDA}" type="slidenum">
              <a:rPr lang="en-US" sz="1000" smtClean="0">
                <a:solidFill>
                  <a:schemeClr val="bg2">
                    <a:lumMod val="25000"/>
                  </a:schemeClr>
                </a:solidFill>
              </a:rPr>
              <a:pPr algn="ctr"/>
              <a:t>‹#›</a:t>
            </a:fld>
            <a:r>
              <a:rPr lang="en-US" sz="1000" dirty="0">
                <a:solidFill>
                  <a:schemeClr val="bg2">
                    <a:lumMod val="25000"/>
                  </a:schemeClr>
                </a:solidFill>
              </a:rPr>
              <a:t>	</a:t>
            </a:r>
          </a:p>
        </p:txBody>
      </p:sp>
      <p:pic>
        <p:nvPicPr>
          <p:cNvPr id="9" name="Picture 8" descr="A close up of a sign&#10;&#10;Description generated with very high confidence">
            <a:extLst>
              <a:ext uri="{FF2B5EF4-FFF2-40B4-BE49-F238E27FC236}">
                <a16:creationId xmlns:a16="http://schemas.microsoft.com/office/drawing/2014/main" id="{CE55D761-A6B0-4A26-95CE-A6B5BB0D0450}"/>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66255" y="149564"/>
            <a:ext cx="1371600" cy="531473"/>
          </a:xfrm>
          <a:prstGeom prst="rect">
            <a:avLst/>
          </a:prstGeom>
        </p:spPr>
      </p:pic>
    </p:spTree>
    <p:extLst>
      <p:ext uri="{BB962C8B-B14F-4D97-AF65-F5344CB8AC3E}">
        <p14:creationId xmlns:p14="http://schemas.microsoft.com/office/powerpoint/2010/main" val="3875141556"/>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Lst>
  <p:hf sldNum="0" hdr="0" dt="0"/>
  <p:txStyles>
    <p:titleStyle>
      <a:lvl1pPr algn="ctr" defTabSz="914400" rtl="0" eaLnBrk="1" latinLnBrk="0" hangingPunct="1">
        <a:lnSpc>
          <a:spcPct val="90000"/>
        </a:lnSpc>
        <a:spcBef>
          <a:spcPct val="0"/>
        </a:spcBef>
        <a:buNone/>
        <a:defRPr sz="4400" kern="1200">
          <a:solidFill>
            <a:srgbClr val="00594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29D"/>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SzPct val="60000"/>
        <a:buFont typeface="Wingdings" panose="05000000000000000000" pitchFamily="2" charset="2"/>
        <a:buChar char="§"/>
        <a:defRPr sz="2400" kern="1200">
          <a:solidFill>
            <a:schemeClr val="bg2">
              <a:lumMod val="25000"/>
            </a:schemeClr>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94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2.png"/><Relationship Id="rId11" Type="http://schemas.openxmlformats.org/officeDocument/2006/relationships/image" Target="../media/image27.jpeg"/><Relationship Id="rId5" Type="http://schemas.openxmlformats.org/officeDocument/2006/relationships/image" Target="../media/image21.png"/><Relationship Id="rId10" Type="http://schemas.openxmlformats.org/officeDocument/2006/relationships/image" Target="../media/image26.jpeg"/><Relationship Id="rId4" Type="http://schemas.openxmlformats.org/officeDocument/2006/relationships/image" Target="../media/image20.png"/><Relationship Id="rId9" Type="http://schemas.openxmlformats.org/officeDocument/2006/relationships/image" Target="../media/image25.jpeg"/></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tif"/><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5.jp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8.jp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41.jpg"/><Relationship Id="rId4" Type="http://schemas.openxmlformats.org/officeDocument/2006/relationships/image" Target="../media/image40.jpeg"/></Relationships>
</file>

<file path=ppt/slides/_rels/slide1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https://www.nacdnet.org/get-involved/soil-health-champions-network/"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jpg"/><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5.xml"/><Relationship Id="rId5" Type="http://schemas.openxmlformats.org/officeDocument/2006/relationships/image" Target="../media/image17.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047F2-1006-B69D-C3CC-4E5E8DC61990}"/>
              </a:ext>
            </a:extLst>
          </p:cNvPr>
          <p:cNvSpPr>
            <a:spLocks noGrp="1"/>
          </p:cNvSpPr>
          <p:nvPr>
            <p:ph type="title"/>
          </p:nvPr>
        </p:nvSpPr>
        <p:spPr>
          <a:xfrm>
            <a:off x="1212099" y="221224"/>
            <a:ext cx="6719801" cy="842791"/>
          </a:xfrm>
        </p:spPr>
        <p:txBody>
          <a:bodyPr>
            <a:noAutofit/>
          </a:bodyPr>
          <a:lstStyle/>
          <a:p>
            <a:r>
              <a:rPr lang="en-US" sz="6000" dirty="0"/>
              <a:t>WELCOME</a:t>
            </a:r>
          </a:p>
        </p:txBody>
      </p:sp>
      <p:sp>
        <p:nvSpPr>
          <p:cNvPr id="3" name="Content Placeholder 2">
            <a:extLst>
              <a:ext uri="{FF2B5EF4-FFF2-40B4-BE49-F238E27FC236}">
                <a16:creationId xmlns:a16="http://schemas.microsoft.com/office/drawing/2014/main" id="{CB925D80-FD1F-D2DD-A91E-261FCFD2EB67}"/>
              </a:ext>
            </a:extLst>
          </p:cNvPr>
          <p:cNvSpPr>
            <a:spLocks noGrp="1"/>
          </p:cNvSpPr>
          <p:nvPr>
            <p:ph sz="half" idx="1"/>
          </p:nvPr>
        </p:nvSpPr>
        <p:spPr>
          <a:xfrm>
            <a:off x="1056161" y="1720445"/>
            <a:ext cx="7636576" cy="1052883"/>
          </a:xfrm>
        </p:spPr>
        <p:txBody>
          <a:bodyPr>
            <a:noAutofit/>
          </a:bodyPr>
          <a:lstStyle/>
          <a:p>
            <a:pPr marL="0" indent="0" algn="ctr">
              <a:buNone/>
            </a:pPr>
            <a:r>
              <a:rPr lang="en-US" sz="4400" dirty="0"/>
              <a:t>Soil Health and Sustainability for Field Staff</a:t>
            </a:r>
          </a:p>
        </p:txBody>
      </p:sp>
      <p:sp>
        <p:nvSpPr>
          <p:cNvPr id="5" name="Footer Placeholder 4">
            <a:extLst>
              <a:ext uri="{FF2B5EF4-FFF2-40B4-BE49-F238E27FC236}">
                <a16:creationId xmlns:a16="http://schemas.microsoft.com/office/drawing/2014/main" id="{4F38923A-11F4-CCB9-418D-1EC6258C3DA0}"/>
              </a:ext>
            </a:extLst>
          </p:cNvPr>
          <p:cNvSpPr>
            <a:spLocks noGrp="1"/>
          </p:cNvSpPr>
          <p:nvPr>
            <p:ph type="ftr" sz="quarter" idx="11"/>
          </p:nvPr>
        </p:nvSpPr>
        <p:spPr/>
        <p:txBody>
          <a:bodyPr/>
          <a:lstStyle/>
          <a:p>
            <a:r>
              <a:rPr lang="en-US"/>
              <a:t>NRCS | SHD | Introduction to Soil Health | v3.0</a:t>
            </a:r>
          </a:p>
        </p:txBody>
      </p:sp>
      <p:sp>
        <p:nvSpPr>
          <p:cNvPr id="6" name="TextBox 5">
            <a:extLst>
              <a:ext uri="{FF2B5EF4-FFF2-40B4-BE49-F238E27FC236}">
                <a16:creationId xmlns:a16="http://schemas.microsoft.com/office/drawing/2014/main" id="{A36D20F4-596F-1C9D-5E0D-2B43D6F6BDCF}"/>
              </a:ext>
            </a:extLst>
          </p:cNvPr>
          <p:cNvSpPr txBox="1"/>
          <p:nvPr/>
        </p:nvSpPr>
        <p:spPr>
          <a:xfrm>
            <a:off x="1983179" y="3429000"/>
            <a:ext cx="4690753" cy="369332"/>
          </a:xfrm>
          <a:prstGeom prst="rect">
            <a:avLst/>
          </a:prstGeom>
          <a:noFill/>
        </p:spPr>
        <p:txBody>
          <a:bodyPr wrap="square" rtlCol="0">
            <a:spAutoFit/>
          </a:bodyPr>
          <a:lstStyle/>
          <a:p>
            <a:r>
              <a:rPr lang="en-US" dirty="0"/>
              <a:t>Enter Location and Date here</a:t>
            </a:r>
          </a:p>
        </p:txBody>
      </p:sp>
    </p:spTree>
    <p:extLst>
      <p:ext uri="{BB962C8B-B14F-4D97-AF65-F5344CB8AC3E}">
        <p14:creationId xmlns:p14="http://schemas.microsoft.com/office/powerpoint/2010/main" val="2537732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9F062-FE42-4347-9E84-E335B05A323D}"/>
              </a:ext>
            </a:extLst>
          </p:cNvPr>
          <p:cNvSpPr>
            <a:spLocks noGrp="1"/>
          </p:cNvSpPr>
          <p:nvPr>
            <p:ph type="title"/>
          </p:nvPr>
        </p:nvSpPr>
        <p:spPr>
          <a:xfrm>
            <a:off x="628650" y="517794"/>
            <a:ext cx="7886700" cy="1172900"/>
          </a:xfrm>
        </p:spPr>
        <p:txBody>
          <a:bodyPr>
            <a:normAutofit fontScale="90000"/>
          </a:bodyPr>
          <a:lstStyle/>
          <a:p>
            <a:r>
              <a:rPr lang="en-US"/>
              <a:t>Producing More on Fewer Acres – Development Pressure</a:t>
            </a:r>
          </a:p>
        </p:txBody>
      </p:sp>
      <p:sp>
        <p:nvSpPr>
          <p:cNvPr id="3" name="Content Placeholder 2">
            <a:extLst>
              <a:ext uri="{FF2B5EF4-FFF2-40B4-BE49-F238E27FC236}">
                <a16:creationId xmlns:a16="http://schemas.microsoft.com/office/drawing/2014/main" id="{C9484D9C-1B19-4232-8844-D43090E9EE1F}"/>
              </a:ext>
            </a:extLst>
          </p:cNvPr>
          <p:cNvSpPr>
            <a:spLocks noGrp="1"/>
          </p:cNvSpPr>
          <p:nvPr>
            <p:ph idx="1"/>
          </p:nvPr>
        </p:nvSpPr>
        <p:spPr>
          <a:xfrm>
            <a:off x="154641" y="1847396"/>
            <a:ext cx="3112456" cy="4351338"/>
          </a:xfrm>
        </p:spPr>
        <p:txBody>
          <a:bodyPr>
            <a:normAutofit/>
          </a:bodyPr>
          <a:lstStyle/>
          <a:p>
            <a:r>
              <a:rPr lang="en-US" sz="2600"/>
              <a:t>Between 2001 and 2016, nearly 11 million acres lost</a:t>
            </a:r>
          </a:p>
          <a:p>
            <a:r>
              <a:rPr lang="en-US" sz="2600"/>
              <a:t>2000 ac per day covered over in pavement</a:t>
            </a:r>
          </a:p>
          <a:p>
            <a:r>
              <a:rPr lang="en-US" sz="2600"/>
              <a:t>40% of all development was on prime farmland the size of New Jersey</a:t>
            </a:r>
          </a:p>
          <a:p>
            <a:endParaRPr lang="en-US"/>
          </a:p>
        </p:txBody>
      </p:sp>
      <p:sp>
        <p:nvSpPr>
          <p:cNvPr id="5" name="Footer Placeholder 4">
            <a:extLst>
              <a:ext uri="{FF2B5EF4-FFF2-40B4-BE49-F238E27FC236}">
                <a16:creationId xmlns:a16="http://schemas.microsoft.com/office/drawing/2014/main" id="{AC1562B2-5265-4B86-A6C9-6EEE99F2D5D2}"/>
              </a:ext>
            </a:extLst>
          </p:cNvPr>
          <p:cNvSpPr>
            <a:spLocks noGrp="1"/>
          </p:cNvSpPr>
          <p:nvPr>
            <p:ph type="ftr" sz="quarter" idx="11"/>
          </p:nvPr>
        </p:nvSpPr>
        <p:spPr/>
        <p:txBody>
          <a:bodyPr/>
          <a:lstStyle/>
          <a:p>
            <a:r>
              <a:rPr lang="en-US"/>
              <a:t>NRCS | SHD | Introduction to Soil Health | v3.0</a:t>
            </a:r>
          </a:p>
        </p:txBody>
      </p:sp>
      <p:pic>
        <p:nvPicPr>
          <p:cNvPr id="8" name="Picture 7">
            <a:extLst>
              <a:ext uri="{FF2B5EF4-FFF2-40B4-BE49-F238E27FC236}">
                <a16:creationId xmlns:a16="http://schemas.microsoft.com/office/drawing/2014/main" id="{6A12D0A1-F34B-4E1C-8A2A-5987D961FE86}"/>
              </a:ext>
            </a:extLst>
          </p:cNvPr>
          <p:cNvPicPr>
            <a:picLocks noChangeAspect="1"/>
          </p:cNvPicPr>
          <p:nvPr/>
        </p:nvPicPr>
        <p:blipFill>
          <a:blip r:embed="rId3"/>
          <a:stretch>
            <a:fillRect/>
          </a:stretch>
        </p:blipFill>
        <p:spPr>
          <a:xfrm>
            <a:off x="3063982" y="1796395"/>
            <a:ext cx="5925377" cy="4696480"/>
          </a:xfrm>
          <a:prstGeom prst="rect">
            <a:avLst/>
          </a:prstGeom>
        </p:spPr>
      </p:pic>
      <p:sp>
        <p:nvSpPr>
          <p:cNvPr id="10" name="TextBox 9">
            <a:extLst>
              <a:ext uri="{FF2B5EF4-FFF2-40B4-BE49-F238E27FC236}">
                <a16:creationId xmlns:a16="http://schemas.microsoft.com/office/drawing/2014/main" id="{2CC71267-267A-4170-855B-2DDE031EA9F9}"/>
              </a:ext>
            </a:extLst>
          </p:cNvPr>
          <p:cNvSpPr txBox="1"/>
          <p:nvPr/>
        </p:nvSpPr>
        <p:spPr>
          <a:xfrm>
            <a:off x="3073880" y="6492875"/>
            <a:ext cx="5042139" cy="369332"/>
          </a:xfrm>
          <a:prstGeom prst="rect">
            <a:avLst/>
          </a:prstGeom>
          <a:noFill/>
        </p:spPr>
        <p:txBody>
          <a:bodyPr wrap="square" rtlCol="0">
            <a:spAutoFit/>
          </a:bodyPr>
          <a:lstStyle/>
          <a:p>
            <a:r>
              <a:rPr lang="en-US"/>
              <a:t>Farms Under Threat: The State of the States, AFT</a:t>
            </a:r>
          </a:p>
        </p:txBody>
      </p:sp>
    </p:spTree>
    <p:extLst>
      <p:ext uri="{BB962C8B-B14F-4D97-AF65-F5344CB8AC3E}">
        <p14:creationId xmlns:p14="http://schemas.microsoft.com/office/powerpoint/2010/main" val="21213244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6F37DFA0-52F4-4F2E-99A6-93ACBF597D8C}"/>
              </a:ext>
            </a:extLst>
          </p:cNvPr>
          <p:cNvGrpSpPr/>
          <p:nvPr/>
        </p:nvGrpSpPr>
        <p:grpSpPr>
          <a:xfrm>
            <a:off x="2013358" y="2441914"/>
            <a:ext cx="5343787" cy="1954635"/>
            <a:chOff x="2013358" y="2441914"/>
            <a:chExt cx="5343787" cy="1954635"/>
          </a:xfrm>
        </p:grpSpPr>
        <p:sp>
          <p:nvSpPr>
            <p:cNvPr id="28" name="TextBox 27"/>
            <p:cNvSpPr txBox="1"/>
            <p:nvPr/>
          </p:nvSpPr>
          <p:spPr>
            <a:xfrm>
              <a:off x="5447648" y="3226396"/>
              <a:ext cx="1909497" cy="830997"/>
            </a:xfrm>
            <a:prstGeom prst="rect">
              <a:avLst/>
            </a:prstGeom>
            <a:noFill/>
          </p:spPr>
          <p:txBody>
            <a:bodyPr wrap="square" rtlCol="0">
              <a:spAutoFit/>
            </a:bodyPr>
            <a:lstStyle/>
            <a:p>
              <a:pPr algn="ctr"/>
              <a:r>
                <a:rPr lang="en-US" sz="1600" b="1">
                  <a:solidFill>
                    <a:srgbClr val="00529D"/>
                  </a:solidFill>
                </a:rPr>
                <a:t>Soil with </a:t>
              </a:r>
              <a:r>
                <a:rPr lang="en-US" sz="1600" b="1" u="sng">
                  <a:solidFill>
                    <a:srgbClr val="00529D"/>
                  </a:solidFill>
                </a:rPr>
                <a:t>low resistance</a:t>
              </a:r>
              <a:r>
                <a:rPr lang="en-US" sz="1600" b="1">
                  <a:solidFill>
                    <a:srgbClr val="00529D"/>
                  </a:solidFill>
                </a:rPr>
                <a:t> and </a:t>
              </a:r>
              <a:r>
                <a:rPr lang="en-US" sz="1600" b="1" u="sng">
                  <a:solidFill>
                    <a:srgbClr val="00529D"/>
                  </a:solidFill>
                </a:rPr>
                <a:t>high resilience</a:t>
              </a:r>
            </a:p>
          </p:txBody>
        </p:sp>
        <p:cxnSp>
          <p:nvCxnSpPr>
            <p:cNvPr id="30" name="Straight Arrow Connector 29"/>
            <p:cNvCxnSpPr>
              <a:cxnSpLocks/>
            </p:cNvCxnSpPr>
            <p:nvPr/>
          </p:nvCxnSpPr>
          <p:spPr>
            <a:xfrm flipH="1" flipV="1">
              <a:off x="5105399" y="3494014"/>
              <a:ext cx="342249" cy="88730"/>
            </a:xfrm>
            <a:prstGeom prst="straightConnector1">
              <a:avLst/>
            </a:prstGeom>
            <a:ln w="25400">
              <a:solidFill>
                <a:srgbClr val="00529D"/>
              </a:solidFill>
              <a:tailEnd type="arrow"/>
            </a:ln>
          </p:spPr>
          <p:style>
            <a:lnRef idx="1">
              <a:schemeClr val="accent1"/>
            </a:lnRef>
            <a:fillRef idx="0">
              <a:schemeClr val="accent1"/>
            </a:fillRef>
            <a:effectRef idx="0">
              <a:schemeClr val="accent1"/>
            </a:effectRef>
            <a:fontRef idx="minor">
              <a:schemeClr val="tx1"/>
            </a:fontRef>
          </p:style>
        </p:cxnSp>
        <p:sp>
          <p:nvSpPr>
            <p:cNvPr id="10" name="Freeform: Shape 9">
              <a:extLst>
                <a:ext uri="{FF2B5EF4-FFF2-40B4-BE49-F238E27FC236}">
                  <a16:creationId xmlns:a16="http://schemas.microsoft.com/office/drawing/2014/main" id="{A23E5E9C-30B9-4454-9B6F-39D75AB69128}"/>
                </a:ext>
              </a:extLst>
            </p:cNvPr>
            <p:cNvSpPr/>
            <p:nvPr/>
          </p:nvSpPr>
          <p:spPr>
            <a:xfrm>
              <a:off x="2013358" y="2441914"/>
              <a:ext cx="5343787" cy="1954635"/>
            </a:xfrm>
            <a:custGeom>
              <a:avLst/>
              <a:gdLst>
                <a:gd name="connsiteX0" fmla="*/ 0 w 5343787"/>
                <a:gd name="connsiteY0" fmla="*/ 33556 h 1954635"/>
                <a:gd name="connsiteX1" fmla="*/ 276837 w 5343787"/>
                <a:gd name="connsiteY1" fmla="*/ 25167 h 1954635"/>
                <a:gd name="connsiteX2" fmla="*/ 302003 w 5343787"/>
                <a:gd name="connsiteY2" fmla="*/ 16778 h 1954635"/>
                <a:gd name="connsiteX3" fmla="*/ 394282 w 5343787"/>
                <a:gd name="connsiteY3" fmla="*/ 0 h 1954635"/>
                <a:gd name="connsiteX4" fmla="*/ 520117 w 5343787"/>
                <a:gd name="connsiteY4" fmla="*/ 8389 h 1954635"/>
                <a:gd name="connsiteX5" fmla="*/ 570451 w 5343787"/>
                <a:gd name="connsiteY5" fmla="*/ 25167 h 1954635"/>
                <a:gd name="connsiteX6" fmla="*/ 595618 w 5343787"/>
                <a:gd name="connsiteY6" fmla="*/ 33556 h 1954635"/>
                <a:gd name="connsiteX7" fmla="*/ 1040235 w 5343787"/>
                <a:gd name="connsiteY7" fmla="*/ 41945 h 1954635"/>
                <a:gd name="connsiteX8" fmla="*/ 1124125 w 5343787"/>
                <a:gd name="connsiteY8" fmla="*/ 50334 h 1954635"/>
                <a:gd name="connsiteX9" fmla="*/ 1241570 w 5343787"/>
                <a:gd name="connsiteY9" fmla="*/ 67112 h 1954635"/>
                <a:gd name="connsiteX10" fmla="*/ 1400961 w 5343787"/>
                <a:gd name="connsiteY10" fmla="*/ 75501 h 1954635"/>
                <a:gd name="connsiteX11" fmla="*/ 1426128 w 5343787"/>
                <a:gd name="connsiteY11" fmla="*/ 83890 h 1954635"/>
                <a:gd name="connsiteX12" fmla="*/ 1468073 w 5343787"/>
                <a:gd name="connsiteY12" fmla="*/ 92279 h 1954635"/>
                <a:gd name="connsiteX13" fmla="*/ 1484851 w 5343787"/>
                <a:gd name="connsiteY13" fmla="*/ 142613 h 1954635"/>
                <a:gd name="connsiteX14" fmla="*/ 1501629 w 5343787"/>
                <a:gd name="connsiteY14" fmla="*/ 192947 h 1954635"/>
                <a:gd name="connsiteX15" fmla="*/ 1510018 w 5343787"/>
                <a:gd name="connsiteY15" fmla="*/ 218114 h 1954635"/>
                <a:gd name="connsiteX16" fmla="*/ 1526796 w 5343787"/>
                <a:gd name="connsiteY16" fmla="*/ 251670 h 1954635"/>
                <a:gd name="connsiteX17" fmla="*/ 1535185 w 5343787"/>
                <a:gd name="connsiteY17" fmla="*/ 293615 h 1954635"/>
                <a:gd name="connsiteX18" fmla="*/ 1551963 w 5343787"/>
                <a:gd name="connsiteY18" fmla="*/ 343949 h 1954635"/>
                <a:gd name="connsiteX19" fmla="*/ 1560352 w 5343787"/>
                <a:gd name="connsiteY19" fmla="*/ 553674 h 1954635"/>
                <a:gd name="connsiteX20" fmla="*/ 1568741 w 5343787"/>
                <a:gd name="connsiteY20" fmla="*/ 805343 h 1954635"/>
                <a:gd name="connsiteX21" fmla="*/ 1585519 w 5343787"/>
                <a:gd name="connsiteY21" fmla="*/ 922789 h 1954635"/>
                <a:gd name="connsiteX22" fmla="*/ 1593908 w 5343787"/>
                <a:gd name="connsiteY22" fmla="*/ 981512 h 1954635"/>
                <a:gd name="connsiteX23" fmla="*/ 1610686 w 5343787"/>
                <a:gd name="connsiteY23" fmla="*/ 1031846 h 1954635"/>
                <a:gd name="connsiteX24" fmla="*/ 1627464 w 5343787"/>
                <a:gd name="connsiteY24" fmla="*/ 1249960 h 1954635"/>
                <a:gd name="connsiteX25" fmla="*/ 1635853 w 5343787"/>
                <a:gd name="connsiteY25" fmla="*/ 1283516 h 1954635"/>
                <a:gd name="connsiteX26" fmla="*/ 1644242 w 5343787"/>
                <a:gd name="connsiteY26" fmla="*/ 1426129 h 1954635"/>
                <a:gd name="connsiteX27" fmla="*/ 1652631 w 5343787"/>
                <a:gd name="connsiteY27" fmla="*/ 1585520 h 1954635"/>
                <a:gd name="connsiteX28" fmla="*/ 1661020 w 5343787"/>
                <a:gd name="connsiteY28" fmla="*/ 1619076 h 1954635"/>
                <a:gd name="connsiteX29" fmla="*/ 1677798 w 5343787"/>
                <a:gd name="connsiteY29" fmla="*/ 1669409 h 1954635"/>
                <a:gd name="connsiteX30" fmla="*/ 1711354 w 5343787"/>
                <a:gd name="connsiteY30" fmla="*/ 1820411 h 1954635"/>
                <a:gd name="connsiteX31" fmla="*/ 1719743 w 5343787"/>
                <a:gd name="connsiteY31" fmla="*/ 1845578 h 1954635"/>
                <a:gd name="connsiteX32" fmla="*/ 1728132 w 5343787"/>
                <a:gd name="connsiteY32" fmla="*/ 1870745 h 1954635"/>
                <a:gd name="connsiteX33" fmla="*/ 1803633 w 5343787"/>
                <a:gd name="connsiteY33" fmla="*/ 1895912 h 1954635"/>
                <a:gd name="connsiteX34" fmla="*/ 1828800 w 5343787"/>
                <a:gd name="connsiteY34" fmla="*/ 1904301 h 1954635"/>
                <a:gd name="connsiteX35" fmla="*/ 1853967 w 5343787"/>
                <a:gd name="connsiteY35" fmla="*/ 1921079 h 1954635"/>
                <a:gd name="connsiteX36" fmla="*/ 1887523 w 5343787"/>
                <a:gd name="connsiteY36" fmla="*/ 1929468 h 1954635"/>
                <a:gd name="connsiteX37" fmla="*/ 1912690 w 5343787"/>
                <a:gd name="connsiteY37" fmla="*/ 1937857 h 1954635"/>
                <a:gd name="connsiteX38" fmla="*/ 2080470 w 5343787"/>
                <a:gd name="connsiteY38" fmla="*/ 1954635 h 1954635"/>
                <a:gd name="connsiteX39" fmla="*/ 2239860 w 5343787"/>
                <a:gd name="connsiteY39" fmla="*/ 1946246 h 1954635"/>
                <a:gd name="connsiteX40" fmla="*/ 2315361 w 5343787"/>
                <a:gd name="connsiteY40" fmla="*/ 1904301 h 1954635"/>
                <a:gd name="connsiteX41" fmla="*/ 2365695 w 5343787"/>
                <a:gd name="connsiteY41" fmla="*/ 1887523 h 1954635"/>
                <a:gd name="connsiteX42" fmla="*/ 2390862 w 5343787"/>
                <a:gd name="connsiteY42" fmla="*/ 1870745 h 1954635"/>
                <a:gd name="connsiteX43" fmla="*/ 2441196 w 5343787"/>
                <a:gd name="connsiteY43" fmla="*/ 1853967 h 1954635"/>
                <a:gd name="connsiteX44" fmla="*/ 2516697 w 5343787"/>
                <a:gd name="connsiteY44" fmla="*/ 1820411 h 1954635"/>
                <a:gd name="connsiteX45" fmla="*/ 2583809 w 5343787"/>
                <a:gd name="connsiteY45" fmla="*/ 1795244 h 1954635"/>
                <a:gd name="connsiteX46" fmla="*/ 2608976 w 5343787"/>
                <a:gd name="connsiteY46" fmla="*/ 1778466 h 1954635"/>
                <a:gd name="connsiteX47" fmla="*/ 2659310 w 5343787"/>
                <a:gd name="connsiteY47" fmla="*/ 1694576 h 1954635"/>
                <a:gd name="connsiteX48" fmla="*/ 2726422 w 5343787"/>
                <a:gd name="connsiteY48" fmla="*/ 1619076 h 1954635"/>
                <a:gd name="connsiteX49" fmla="*/ 2751589 w 5343787"/>
                <a:gd name="connsiteY49" fmla="*/ 1568742 h 1954635"/>
                <a:gd name="connsiteX50" fmla="*/ 2768367 w 5343787"/>
                <a:gd name="connsiteY50" fmla="*/ 1543575 h 1954635"/>
                <a:gd name="connsiteX51" fmla="*/ 2785145 w 5343787"/>
                <a:gd name="connsiteY51" fmla="*/ 1476463 h 1954635"/>
                <a:gd name="connsiteX52" fmla="*/ 2818701 w 5343787"/>
                <a:gd name="connsiteY52" fmla="*/ 1367406 h 1954635"/>
                <a:gd name="connsiteX53" fmla="*/ 2843868 w 5343787"/>
                <a:gd name="connsiteY53" fmla="*/ 1350628 h 1954635"/>
                <a:gd name="connsiteX54" fmla="*/ 2860646 w 5343787"/>
                <a:gd name="connsiteY54" fmla="*/ 1317072 h 1954635"/>
                <a:gd name="connsiteX55" fmla="*/ 2902591 w 5343787"/>
                <a:gd name="connsiteY55" fmla="*/ 1249960 h 1954635"/>
                <a:gd name="connsiteX56" fmla="*/ 2919369 w 5343787"/>
                <a:gd name="connsiteY56" fmla="*/ 1191237 h 1954635"/>
                <a:gd name="connsiteX57" fmla="*/ 2936147 w 5343787"/>
                <a:gd name="connsiteY57" fmla="*/ 1124125 h 1954635"/>
                <a:gd name="connsiteX58" fmla="*/ 2961314 w 5343787"/>
                <a:gd name="connsiteY58" fmla="*/ 1098958 h 1954635"/>
                <a:gd name="connsiteX59" fmla="*/ 2969703 w 5343787"/>
                <a:gd name="connsiteY59" fmla="*/ 1065402 h 1954635"/>
                <a:gd name="connsiteX60" fmla="*/ 3020037 w 5343787"/>
                <a:gd name="connsiteY60" fmla="*/ 1006679 h 1954635"/>
                <a:gd name="connsiteX61" fmla="*/ 3061981 w 5343787"/>
                <a:gd name="connsiteY61" fmla="*/ 947956 h 1954635"/>
                <a:gd name="connsiteX62" fmla="*/ 3070370 w 5343787"/>
                <a:gd name="connsiteY62" fmla="*/ 922789 h 1954635"/>
                <a:gd name="connsiteX63" fmla="*/ 3095537 w 5343787"/>
                <a:gd name="connsiteY63" fmla="*/ 906011 h 1954635"/>
                <a:gd name="connsiteX64" fmla="*/ 3120704 w 5343787"/>
                <a:gd name="connsiteY64" fmla="*/ 872455 h 1954635"/>
                <a:gd name="connsiteX65" fmla="*/ 3145871 w 5343787"/>
                <a:gd name="connsiteY65" fmla="*/ 847288 h 1954635"/>
                <a:gd name="connsiteX66" fmla="*/ 3154260 w 5343787"/>
                <a:gd name="connsiteY66" fmla="*/ 822121 h 1954635"/>
                <a:gd name="connsiteX67" fmla="*/ 3179427 w 5343787"/>
                <a:gd name="connsiteY67" fmla="*/ 805343 h 1954635"/>
                <a:gd name="connsiteX68" fmla="*/ 3204594 w 5343787"/>
                <a:gd name="connsiteY68" fmla="*/ 780176 h 1954635"/>
                <a:gd name="connsiteX69" fmla="*/ 3246539 w 5343787"/>
                <a:gd name="connsiteY69" fmla="*/ 721454 h 1954635"/>
                <a:gd name="connsiteX70" fmla="*/ 3271706 w 5343787"/>
                <a:gd name="connsiteY70" fmla="*/ 662731 h 1954635"/>
                <a:gd name="connsiteX71" fmla="*/ 3288484 w 5343787"/>
                <a:gd name="connsiteY71" fmla="*/ 629175 h 1954635"/>
                <a:gd name="connsiteX72" fmla="*/ 3305262 w 5343787"/>
                <a:gd name="connsiteY72" fmla="*/ 578841 h 1954635"/>
                <a:gd name="connsiteX73" fmla="*/ 3338818 w 5343787"/>
                <a:gd name="connsiteY73" fmla="*/ 528507 h 1954635"/>
                <a:gd name="connsiteX74" fmla="*/ 3355596 w 5343787"/>
                <a:gd name="connsiteY74" fmla="*/ 503340 h 1954635"/>
                <a:gd name="connsiteX75" fmla="*/ 3380763 w 5343787"/>
                <a:gd name="connsiteY75" fmla="*/ 478173 h 1954635"/>
                <a:gd name="connsiteX76" fmla="*/ 3422708 w 5343787"/>
                <a:gd name="connsiteY76" fmla="*/ 427839 h 1954635"/>
                <a:gd name="connsiteX77" fmla="*/ 3481431 w 5343787"/>
                <a:gd name="connsiteY77" fmla="*/ 352338 h 1954635"/>
                <a:gd name="connsiteX78" fmla="*/ 3506598 w 5343787"/>
                <a:gd name="connsiteY78" fmla="*/ 327171 h 1954635"/>
                <a:gd name="connsiteX79" fmla="*/ 3540154 w 5343787"/>
                <a:gd name="connsiteY79" fmla="*/ 302004 h 1954635"/>
                <a:gd name="connsiteX80" fmla="*/ 3573710 w 5343787"/>
                <a:gd name="connsiteY80" fmla="*/ 251670 h 1954635"/>
                <a:gd name="connsiteX81" fmla="*/ 3607266 w 5343787"/>
                <a:gd name="connsiteY81" fmla="*/ 176169 h 1954635"/>
                <a:gd name="connsiteX82" fmla="*/ 3632433 w 5343787"/>
                <a:gd name="connsiteY82" fmla="*/ 167780 h 1954635"/>
                <a:gd name="connsiteX83" fmla="*/ 3707934 w 5343787"/>
                <a:gd name="connsiteY83" fmla="*/ 125835 h 1954635"/>
                <a:gd name="connsiteX84" fmla="*/ 3976381 w 5343787"/>
                <a:gd name="connsiteY84" fmla="*/ 117446 h 1954635"/>
                <a:gd name="connsiteX85" fmla="*/ 4001548 w 5343787"/>
                <a:gd name="connsiteY85" fmla="*/ 109057 h 1954635"/>
                <a:gd name="connsiteX86" fmla="*/ 4160939 w 5343787"/>
                <a:gd name="connsiteY86" fmla="*/ 125835 h 1954635"/>
                <a:gd name="connsiteX87" fmla="*/ 4311941 w 5343787"/>
                <a:gd name="connsiteY87" fmla="*/ 117446 h 1954635"/>
                <a:gd name="connsiteX88" fmla="*/ 4362275 w 5343787"/>
                <a:gd name="connsiteY88" fmla="*/ 100668 h 1954635"/>
                <a:gd name="connsiteX89" fmla="*/ 4395831 w 5343787"/>
                <a:gd name="connsiteY89" fmla="*/ 92279 h 1954635"/>
                <a:gd name="connsiteX90" fmla="*/ 4622334 w 5343787"/>
                <a:gd name="connsiteY90" fmla="*/ 100668 h 1954635"/>
                <a:gd name="connsiteX91" fmla="*/ 4739780 w 5343787"/>
                <a:gd name="connsiteY91" fmla="*/ 117446 h 1954635"/>
                <a:gd name="connsiteX92" fmla="*/ 4915948 w 5343787"/>
                <a:gd name="connsiteY92" fmla="*/ 109057 h 1954635"/>
                <a:gd name="connsiteX93" fmla="*/ 4974671 w 5343787"/>
                <a:gd name="connsiteY93" fmla="*/ 100668 h 1954635"/>
                <a:gd name="connsiteX94" fmla="*/ 5108895 w 5343787"/>
                <a:gd name="connsiteY94" fmla="*/ 92279 h 1954635"/>
                <a:gd name="connsiteX95" fmla="*/ 5226341 w 5343787"/>
                <a:gd name="connsiteY95" fmla="*/ 92279 h 1954635"/>
                <a:gd name="connsiteX96" fmla="*/ 5276675 w 5343787"/>
                <a:gd name="connsiteY96" fmla="*/ 109057 h 1954635"/>
                <a:gd name="connsiteX97" fmla="*/ 5343787 w 5343787"/>
                <a:gd name="connsiteY97" fmla="*/ 109057 h 195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5343787" h="1954635">
                  <a:moveTo>
                    <a:pt x="0" y="33556"/>
                  </a:moveTo>
                  <a:cubicBezTo>
                    <a:pt x="92279" y="30760"/>
                    <a:pt x="184658" y="30288"/>
                    <a:pt x="276837" y="25167"/>
                  </a:cubicBezTo>
                  <a:cubicBezTo>
                    <a:pt x="285666" y="24677"/>
                    <a:pt x="293332" y="18512"/>
                    <a:pt x="302003" y="16778"/>
                  </a:cubicBezTo>
                  <a:cubicBezTo>
                    <a:pt x="452303" y="-13282"/>
                    <a:pt x="294800" y="24870"/>
                    <a:pt x="394282" y="0"/>
                  </a:cubicBezTo>
                  <a:cubicBezTo>
                    <a:pt x="436227" y="2796"/>
                    <a:pt x="478501" y="2444"/>
                    <a:pt x="520117" y="8389"/>
                  </a:cubicBezTo>
                  <a:cubicBezTo>
                    <a:pt x="537625" y="10890"/>
                    <a:pt x="553673" y="19574"/>
                    <a:pt x="570451" y="25167"/>
                  </a:cubicBezTo>
                  <a:cubicBezTo>
                    <a:pt x="578840" y="27963"/>
                    <a:pt x="586777" y="33389"/>
                    <a:pt x="595618" y="33556"/>
                  </a:cubicBezTo>
                  <a:lnTo>
                    <a:pt x="1040235" y="41945"/>
                  </a:lnTo>
                  <a:cubicBezTo>
                    <a:pt x="1068198" y="44741"/>
                    <a:pt x="1096239" y="46848"/>
                    <a:pt x="1124125" y="50334"/>
                  </a:cubicBezTo>
                  <a:cubicBezTo>
                    <a:pt x="1163365" y="55239"/>
                    <a:pt x="1202079" y="65034"/>
                    <a:pt x="1241570" y="67112"/>
                  </a:cubicBezTo>
                  <a:lnTo>
                    <a:pt x="1400961" y="75501"/>
                  </a:lnTo>
                  <a:cubicBezTo>
                    <a:pt x="1409350" y="78297"/>
                    <a:pt x="1417549" y="81745"/>
                    <a:pt x="1426128" y="83890"/>
                  </a:cubicBezTo>
                  <a:cubicBezTo>
                    <a:pt x="1439961" y="87348"/>
                    <a:pt x="1457991" y="82197"/>
                    <a:pt x="1468073" y="92279"/>
                  </a:cubicBezTo>
                  <a:cubicBezTo>
                    <a:pt x="1480579" y="104785"/>
                    <a:pt x="1479258" y="125835"/>
                    <a:pt x="1484851" y="142613"/>
                  </a:cubicBezTo>
                  <a:lnTo>
                    <a:pt x="1501629" y="192947"/>
                  </a:lnTo>
                  <a:cubicBezTo>
                    <a:pt x="1504425" y="201336"/>
                    <a:pt x="1506063" y="210205"/>
                    <a:pt x="1510018" y="218114"/>
                  </a:cubicBezTo>
                  <a:lnTo>
                    <a:pt x="1526796" y="251670"/>
                  </a:lnTo>
                  <a:cubicBezTo>
                    <a:pt x="1529592" y="265652"/>
                    <a:pt x="1531433" y="279859"/>
                    <a:pt x="1535185" y="293615"/>
                  </a:cubicBezTo>
                  <a:cubicBezTo>
                    <a:pt x="1539838" y="310677"/>
                    <a:pt x="1551963" y="343949"/>
                    <a:pt x="1551963" y="343949"/>
                  </a:cubicBezTo>
                  <a:cubicBezTo>
                    <a:pt x="1554759" y="413857"/>
                    <a:pt x="1557810" y="483756"/>
                    <a:pt x="1560352" y="553674"/>
                  </a:cubicBezTo>
                  <a:cubicBezTo>
                    <a:pt x="1563402" y="637555"/>
                    <a:pt x="1563031" y="721601"/>
                    <a:pt x="1568741" y="805343"/>
                  </a:cubicBezTo>
                  <a:cubicBezTo>
                    <a:pt x="1571431" y="844798"/>
                    <a:pt x="1579926" y="883640"/>
                    <a:pt x="1585519" y="922789"/>
                  </a:cubicBezTo>
                  <a:cubicBezTo>
                    <a:pt x="1588315" y="942363"/>
                    <a:pt x="1587655" y="962754"/>
                    <a:pt x="1593908" y="981512"/>
                  </a:cubicBezTo>
                  <a:lnTo>
                    <a:pt x="1610686" y="1031846"/>
                  </a:lnTo>
                  <a:cubicBezTo>
                    <a:pt x="1615357" y="1120589"/>
                    <a:pt x="1613319" y="1172162"/>
                    <a:pt x="1627464" y="1249960"/>
                  </a:cubicBezTo>
                  <a:cubicBezTo>
                    <a:pt x="1629526" y="1261304"/>
                    <a:pt x="1633057" y="1272331"/>
                    <a:pt x="1635853" y="1283516"/>
                  </a:cubicBezTo>
                  <a:cubicBezTo>
                    <a:pt x="1638649" y="1331054"/>
                    <a:pt x="1641601" y="1378582"/>
                    <a:pt x="1644242" y="1426129"/>
                  </a:cubicBezTo>
                  <a:cubicBezTo>
                    <a:pt x="1647193" y="1479251"/>
                    <a:pt x="1648022" y="1532516"/>
                    <a:pt x="1652631" y="1585520"/>
                  </a:cubicBezTo>
                  <a:cubicBezTo>
                    <a:pt x="1653630" y="1597006"/>
                    <a:pt x="1657707" y="1608033"/>
                    <a:pt x="1661020" y="1619076"/>
                  </a:cubicBezTo>
                  <a:cubicBezTo>
                    <a:pt x="1666102" y="1636015"/>
                    <a:pt x="1677798" y="1669409"/>
                    <a:pt x="1677798" y="1669409"/>
                  </a:cubicBezTo>
                  <a:cubicBezTo>
                    <a:pt x="1697483" y="1787522"/>
                    <a:pt x="1683818" y="1737804"/>
                    <a:pt x="1711354" y="1820411"/>
                  </a:cubicBezTo>
                  <a:lnTo>
                    <a:pt x="1719743" y="1845578"/>
                  </a:lnTo>
                  <a:cubicBezTo>
                    <a:pt x="1722539" y="1853967"/>
                    <a:pt x="1719743" y="1867949"/>
                    <a:pt x="1728132" y="1870745"/>
                  </a:cubicBezTo>
                  <a:lnTo>
                    <a:pt x="1803633" y="1895912"/>
                  </a:lnTo>
                  <a:cubicBezTo>
                    <a:pt x="1812022" y="1898708"/>
                    <a:pt x="1821442" y="1899396"/>
                    <a:pt x="1828800" y="1904301"/>
                  </a:cubicBezTo>
                  <a:cubicBezTo>
                    <a:pt x="1837189" y="1909894"/>
                    <a:pt x="1844700" y="1917107"/>
                    <a:pt x="1853967" y="1921079"/>
                  </a:cubicBezTo>
                  <a:cubicBezTo>
                    <a:pt x="1864564" y="1925621"/>
                    <a:pt x="1876437" y="1926301"/>
                    <a:pt x="1887523" y="1929468"/>
                  </a:cubicBezTo>
                  <a:cubicBezTo>
                    <a:pt x="1896026" y="1931897"/>
                    <a:pt x="1904019" y="1936123"/>
                    <a:pt x="1912690" y="1937857"/>
                  </a:cubicBezTo>
                  <a:cubicBezTo>
                    <a:pt x="1963484" y="1948016"/>
                    <a:pt x="2032870" y="1950973"/>
                    <a:pt x="2080470" y="1954635"/>
                  </a:cubicBezTo>
                  <a:cubicBezTo>
                    <a:pt x="2133600" y="1951839"/>
                    <a:pt x="2186875" y="1951063"/>
                    <a:pt x="2239860" y="1946246"/>
                  </a:cubicBezTo>
                  <a:cubicBezTo>
                    <a:pt x="2274647" y="1943084"/>
                    <a:pt x="2279356" y="1916303"/>
                    <a:pt x="2315361" y="1904301"/>
                  </a:cubicBezTo>
                  <a:cubicBezTo>
                    <a:pt x="2332139" y="1898708"/>
                    <a:pt x="2350980" y="1897333"/>
                    <a:pt x="2365695" y="1887523"/>
                  </a:cubicBezTo>
                  <a:cubicBezTo>
                    <a:pt x="2374084" y="1881930"/>
                    <a:pt x="2381649" y="1874840"/>
                    <a:pt x="2390862" y="1870745"/>
                  </a:cubicBezTo>
                  <a:cubicBezTo>
                    <a:pt x="2407023" y="1863562"/>
                    <a:pt x="2426481" y="1863777"/>
                    <a:pt x="2441196" y="1853967"/>
                  </a:cubicBezTo>
                  <a:cubicBezTo>
                    <a:pt x="2515226" y="1804614"/>
                    <a:pt x="2396899" y="1880310"/>
                    <a:pt x="2516697" y="1820411"/>
                  </a:cubicBezTo>
                  <a:cubicBezTo>
                    <a:pt x="2560565" y="1798477"/>
                    <a:pt x="2538121" y="1806666"/>
                    <a:pt x="2583809" y="1795244"/>
                  </a:cubicBezTo>
                  <a:cubicBezTo>
                    <a:pt x="2592198" y="1789651"/>
                    <a:pt x="2602337" y="1786054"/>
                    <a:pt x="2608976" y="1778466"/>
                  </a:cubicBezTo>
                  <a:cubicBezTo>
                    <a:pt x="2648331" y="1733489"/>
                    <a:pt x="2634220" y="1736393"/>
                    <a:pt x="2659310" y="1694576"/>
                  </a:cubicBezTo>
                  <a:cubicBezTo>
                    <a:pt x="2717166" y="1598151"/>
                    <a:pt x="2665263" y="1680235"/>
                    <a:pt x="2726422" y="1619076"/>
                  </a:cubicBezTo>
                  <a:cubicBezTo>
                    <a:pt x="2750464" y="1595034"/>
                    <a:pt x="2737943" y="1596034"/>
                    <a:pt x="2751589" y="1568742"/>
                  </a:cubicBezTo>
                  <a:cubicBezTo>
                    <a:pt x="2756098" y="1559724"/>
                    <a:pt x="2762774" y="1551964"/>
                    <a:pt x="2768367" y="1543575"/>
                  </a:cubicBezTo>
                  <a:cubicBezTo>
                    <a:pt x="2773960" y="1521204"/>
                    <a:pt x="2781884" y="1499290"/>
                    <a:pt x="2785145" y="1476463"/>
                  </a:cubicBezTo>
                  <a:cubicBezTo>
                    <a:pt x="2790227" y="1440889"/>
                    <a:pt x="2790662" y="1395445"/>
                    <a:pt x="2818701" y="1367406"/>
                  </a:cubicBezTo>
                  <a:cubicBezTo>
                    <a:pt x="2825830" y="1360277"/>
                    <a:pt x="2835479" y="1356221"/>
                    <a:pt x="2843868" y="1350628"/>
                  </a:cubicBezTo>
                  <a:cubicBezTo>
                    <a:pt x="2849461" y="1339443"/>
                    <a:pt x="2854018" y="1327677"/>
                    <a:pt x="2860646" y="1317072"/>
                  </a:cubicBezTo>
                  <a:cubicBezTo>
                    <a:pt x="2893492" y="1264518"/>
                    <a:pt x="2879403" y="1304066"/>
                    <a:pt x="2902591" y="1249960"/>
                  </a:cubicBezTo>
                  <a:cubicBezTo>
                    <a:pt x="2909059" y="1234869"/>
                    <a:pt x="2916094" y="1205973"/>
                    <a:pt x="2919369" y="1191237"/>
                  </a:cubicBezTo>
                  <a:cubicBezTo>
                    <a:pt x="2920781" y="1184884"/>
                    <a:pt x="2928652" y="1135368"/>
                    <a:pt x="2936147" y="1124125"/>
                  </a:cubicBezTo>
                  <a:cubicBezTo>
                    <a:pt x="2942728" y="1114254"/>
                    <a:pt x="2952925" y="1107347"/>
                    <a:pt x="2961314" y="1098958"/>
                  </a:cubicBezTo>
                  <a:cubicBezTo>
                    <a:pt x="2964110" y="1087773"/>
                    <a:pt x="2965161" y="1075999"/>
                    <a:pt x="2969703" y="1065402"/>
                  </a:cubicBezTo>
                  <a:cubicBezTo>
                    <a:pt x="2979285" y="1043044"/>
                    <a:pt x="3004408" y="1022308"/>
                    <a:pt x="3020037" y="1006679"/>
                  </a:cubicBezTo>
                  <a:cubicBezTo>
                    <a:pt x="3038989" y="949817"/>
                    <a:pt x="3012222" y="1017618"/>
                    <a:pt x="3061981" y="947956"/>
                  </a:cubicBezTo>
                  <a:cubicBezTo>
                    <a:pt x="3067121" y="940760"/>
                    <a:pt x="3064846" y="929694"/>
                    <a:pt x="3070370" y="922789"/>
                  </a:cubicBezTo>
                  <a:cubicBezTo>
                    <a:pt x="3076668" y="914916"/>
                    <a:pt x="3088408" y="913140"/>
                    <a:pt x="3095537" y="906011"/>
                  </a:cubicBezTo>
                  <a:cubicBezTo>
                    <a:pt x="3105424" y="896124"/>
                    <a:pt x="3111605" y="883071"/>
                    <a:pt x="3120704" y="872455"/>
                  </a:cubicBezTo>
                  <a:cubicBezTo>
                    <a:pt x="3128425" y="863447"/>
                    <a:pt x="3137482" y="855677"/>
                    <a:pt x="3145871" y="847288"/>
                  </a:cubicBezTo>
                  <a:cubicBezTo>
                    <a:pt x="3148667" y="838899"/>
                    <a:pt x="3148736" y="829026"/>
                    <a:pt x="3154260" y="822121"/>
                  </a:cubicBezTo>
                  <a:cubicBezTo>
                    <a:pt x="3160558" y="814248"/>
                    <a:pt x="3171682" y="811798"/>
                    <a:pt x="3179427" y="805343"/>
                  </a:cubicBezTo>
                  <a:cubicBezTo>
                    <a:pt x="3188541" y="797748"/>
                    <a:pt x="3196873" y="789184"/>
                    <a:pt x="3204594" y="780176"/>
                  </a:cubicBezTo>
                  <a:cubicBezTo>
                    <a:pt x="3212307" y="771178"/>
                    <a:pt x="3238953" y="734729"/>
                    <a:pt x="3246539" y="721454"/>
                  </a:cubicBezTo>
                  <a:cubicBezTo>
                    <a:pt x="3278335" y="665812"/>
                    <a:pt x="3251539" y="709786"/>
                    <a:pt x="3271706" y="662731"/>
                  </a:cubicBezTo>
                  <a:cubicBezTo>
                    <a:pt x="3276632" y="651237"/>
                    <a:pt x="3283840" y="640786"/>
                    <a:pt x="3288484" y="629175"/>
                  </a:cubicBezTo>
                  <a:cubicBezTo>
                    <a:pt x="3295052" y="612754"/>
                    <a:pt x="3295452" y="593556"/>
                    <a:pt x="3305262" y="578841"/>
                  </a:cubicBezTo>
                  <a:lnTo>
                    <a:pt x="3338818" y="528507"/>
                  </a:lnTo>
                  <a:cubicBezTo>
                    <a:pt x="3344411" y="520118"/>
                    <a:pt x="3348467" y="510469"/>
                    <a:pt x="3355596" y="503340"/>
                  </a:cubicBezTo>
                  <a:cubicBezTo>
                    <a:pt x="3363985" y="494951"/>
                    <a:pt x="3373168" y="487287"/>
                    <a:pt x="3380763" y="478173"/>
                  </a:cubicBezTo>
                  <a:cubicBezTo>
                    <a:pt x="3439160" y="408096"/>
                    <a:pt x="3349182" y="501365"/>
                    <a:pt x="3422708" y="427839"/>
                  </a:cubicBezTo>
                  <a:cubicBezTo>
                    <a:pt x="3438600" y="380162"/>
                    <a:pt x="3424844" y="408925"/>
                    <a:pt x="3481431" y="352338"/>
                  </a:cubicBezTo>
                  <a:cubicBezTo>
                    <a:pt x="3489820" y="343949"/>
                    <a:pt x="3497107" y="334289"/>
                    <a:pt x="3506598" y="327171"/>
                  </a:cubicBezTo>
                  <a:cubicBezTo>
                    <a:pt x="3517783" y="318782"/>
                    <a:pt x="3530865" y="312454"/>
                    <a:pt x="3540154" y="302004"/>
                  </a:cubicBezTo>
                  <a:cubicBezTo>
                    <a:pt x="3553551" y="286933"/>
                    <a:pt x="3567333" y="270800"/>
                    <a:pt x="3573710" y="251670"/>
                  </a:cubicBezTo>
                  <a:cubicBezTo>
                    <a:pt x="3578837" y="236290"/>
                    <a:pt x="3589138" y="190672"/>
                    <a:pt x="3607266" y="176169"/>
                  </a:cubicBezTo>
                  <a:cubicBezTo>
                    <a:pt x="3614171" y="170645"/>
                    <a:pt x="3624703" y="172074"/>
                    <a:pt x="3632433" y="167780"/>
                  </a:cubicBezTo>
                  <a:cubicBezTo>
                    <a:pt x="3647011" y="159681"/>
                    <a:pt x="3682544" y="127286"/>
                    <a:pt x="3707934" y="125835"/>
                  </a:cubicBezTo>
                  <a:cubicBezTo>
                    <a:pt x="3797314" y="120728"/>
                    <a:pt x="3886899" y="120242"/>
                    <a:pt x="3976381" y="117446"/>
                  </a:cubicBezTo>
                  <a:cubicBezTo>
                    <a:pt x="3984770" y="114650"/>
                    <a:pt x="3992705" y="109057"/>
                    <a:pt x="4001548" y="109057"/>
                  </a:cubicBezTo>
                  <a:cubicBezTo>
                    <a:pt x="4117776" y="109057"/>
                    <a:pt x="4098535" y="105034"/>
                    <a:pt x="4160939" y="125835"/>
                  </a:cubicBezTo>
                  <a:cubicBezTo>
                    <a:pt x="4211273" y="123039"/>
                    <a:pt x="4261919" y="123699"/>
                    <a:pt x="4311941" y="117446"/>
                  </a:cubicBezTo>
                  <a:cubicBezTo>
                    <a:pt x="4329490" y="115252"/>
                    <a:pt x="4345117" y="104957"/>
                    <a:pt x="4362275" y="100668"/>
                  </a:cubicBezTo>
                  <a:lnTo>
                    <a:pt x="4395831" y="92279"/>
                  </a:lnTo>
                  <a:cubicBezTo>
                    <a:pt x="4471332" y="95075"/>
                    <a:pt x="4546983" y="95154"/>
                    <a:pt x="4622334" y="100668"/>
                  </a:cubicBezTo>
                  <a:cubicBezTo>
                    <a:pt x="4661775" y="103554"/>
                    <a:pt x="4739780" y="117446"/>
                    <a:pt x="4739780" y="117446"/>
                  </a:cubicBezTo>
                  <a:cubicBezTo>
                    <a:pt x="4798503" y="114650"/>
                    <a:pt x="4857308" y="113246"/>
                    <a:pt x="4915948" y="109057"/>
                  </a:cubicBezTo>
                  <a:cubicBezTo>
                    <a:pt x="4935671" y="107648"/>
                    <a:pt x="4954972" y="102381"/>
                    <a:pt x="4974671" y="100668"/>
                  </a:cubicBezTo>
                  <a:cubicBezTo>
                    <a:pt x="5019331" y="96785"/>
                    <a:pt x="5064154" y="95075"/>
                    <a:pt x="5108895" y="92279"/>
                  </a:cubicBezTo>
                  <a:cubicBezTo>
                    <a:pt x="5161890" y="79030"/>
                    <a:pt x="5150051" y="77975"/>
                    <a:pt x="5226341" y="92279"/>
                  </a:cubicBezTo>
                  <a:cubicBezTo>
                    <a:pt x="5243724" y="95538"/>
                    <a:pt x="5258989" y="109057"/>
                    <a:pt x="5276675" y="109057"/>
                  </a:cubicBezTo>
                  <a:lnTo>
                    <a:pt x="5343787" y="109057"/>
                  </a:lnTo>
                </a:path>
              </a:pathLst>
            </a:custGeom>
            <a:noFill/>
            <a:ln>
              <a:solidFill>
                <a:srgbClr val="0052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itle 15"/>
          <p:cNvSpPr>
            <a:spLocks noGrp="1"/>
          </p:cNvSpPr>
          <p:nvPr>
            <p:ph type="title"/>
          </p:nvPr>
        </p:nvSpPr>
        <p:spPr>
          <a:xfrm>
            <a:off x="1504949" y="68254"/>
            <a:ext cx="7315200" cy="1143000"/>
          </a:xfrm>
        </p:spPr>
        <p:txBody>
          <a:bodyPr/>
          <a:lstStyle/>
          <a:p>
            <a:r>
              <a:rPr lang="en-US"/>
              <a:t>Soil Health and Function</a:t>
            </a:r>
          </a:p>
        </p:txBody>
      </p:sp>
      <p:cxnSp>
        <p:nvCxnSpPr>
          <p:cNvPr id="5" name="Straight Arrow Connector 4"/>
          <p:cNvCxnSpPr/>
          <p:nvPr/>
        </p:nvCxnSpPr>
        <p:spPr>
          <a:xfrm>
            <a:off x="1981199" y="5638800"/>
            <a:ext cx="5562600" cy="0"/>
          </a:xfrm>
          <a:prstGeom prst="straightConnector1">
            <a:avLst/>
          </a:prstGeom>
          <a:ln w="38100">
            <a:solidFill>
              <a:schemeClr val="tx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1981199" y="1828800"/>
            <a:ext cx="0" cy="3810000"/>
          </a:xfrm>
          <a:prstGeom prst="straightConnector1">
            <a:avLst/>
          </a:prstGeom>
          <a:ln w="38100">
            <a:solidFill>
              <a:schemeClr val="tx2">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447799" y="2328446"/>
            <a:ext cx="497252" cy="338554"/>
          </a:xfrm>
          <a:prstGeom prst="rect">
            <a:avLst/>
          </a:prstGeom>
          <a:noFill/>
        </p:spPr>
        <p:txBody>
          <a:bodyPr wrap="none" rtlCol="0">
            <a:spAutoFit/>
          </a:bodyPr>
          <a:lstStyle/>
          <a:p>
            <a:r>
              <a:rPr lang="en-US" sz="1600" b="1">
                <a:solidFill>
                  <a:schemeClr val="tx2">
                    <a:lumMod val="50000"/>
                  </a:schemeClr>
                </a:solidFill>
              </a:rPr>
              <a:t>100</a:t>
            </a:r>
          </a:p>
        </p:txBody>
      </p:sp>
      <p:sp>
        <p:nvSpPr>
          <p:cNvPr id="12" name="TextBox 11"/>
          <p:cNvSpPr txBox="1"/>
          <p:nvPr/>
        </p:nvSpPr>
        <p:spPr>
          <a:xfrm>
            <a:off x="4455862" y="5791200"/>
            <a:ext cx="657552" cy="369332"/>
          </a:xfrm>
          <a:prstGeom prst="rect">
            <a:avLst/>
          </a:prstGeom>
          <a:noFill/>
        </p:spPr>
        <p:txBody>
          <a:bodyPr wrap="none" rtlCol="0">
            <a:spAutoFit/>
          </a:bodyPr>
          <a:lstStyle/>
          <a:p>
            <a:r>
              <a:rPr lang="en-US" b="1">
                <a:solidFill>
                  <a:schemeClr val="tx2">
                    <a:lumMod val="50000"/>
                  </a:schemeClr>
                </a:solidFill>
              </a:rPr>
              <a:t>Time</a:t>
            </a:r>
          </a:p>
        </p:txBody>
      </p:sp>
      <p:sp>
        <p:nvSpPr>
          <p:cNvPr id="14" name="TextBox 13"/>
          <p:cNvSpPr txBox="1"/>
          <p:nvPr/>
        </p:nvSpPr>
        <p:spPr>
          <a:xfrm rot="16200000">
            <a:off x="-193930" y="3544380"/>
            <a:ext cx="2890791" cy="369332"/>
          </a:xfrm>
          <a:prstGeom prst="rect">
            <a:avLst/>
          </a:prstGeom>
          <a:noFill/>
        </p:spPr>
        <p:txBody>
          <a:bodyPr wrap="none" rtlCol="0">
            <a:spAutoFit/>
          </a:bodyPr>
          <a:lstStyle/>
          <a:p>
            <a:r>
              <a:rPr lang="en-US" b="1">
                <a:solidFill>
                  <a:schemeClr val="tx2">
                    <a:lumMod val="50000"/>
                  </a:schemeClr>
                </a:solidFill>
              </a:rPr>
              <a:t>Soil  function (% of capacity)</a:t>
            </a:r>
          </a:p>
        </p:txBody>
      </p:sp>
      <p:grpSp>
        <p:nvGrpSpPr>
          <p:cNvPr id="2" name="Group 1">
            <a:extLst>
              <a:ext uri="{FF2B5EF4-FFF2-40B4-BE49-F238E27FC236}">
                <a16:creationId xmlns:a16="http://schemas.microsoft.com/office/drawing/2014/main" id="{9D65C2BB-7C75-41FC-96A3-2AFB3D015BC8}"/>
              </a:ext>
            </a:extLst>
          </p:cNvPr>
          <p:cNvGrpSpPr/>
          <p:nvPr/>
        </p:nvGrpSpPr>
        <p:grpSpPr>
          <a:xfrm>
            <a:off x="2819399" y="1676400"/>
            <a:ext cx="1209883" cy="821323"/>
            <a:chOff x="2819399" y="1676400"/>
            <a:chExt cx="1209883" cy="821323"/>
          </a:xfrm>
        </p:grpSpPr>
        <p:sp>
          <p:nvSpPr>
            <p:cNvPr id="21" name="TextBox 20"/>
            <p:cNvSpPr txBox="1"/>
            <p:nvPr/>
          </p:nvSpPr>
          <p:spPr>
            <a:xfrm>
              <a:off x="2819399" y="1676400"/>
              <a:ext cx="1209883" cy="338554"/>
            </a:xfrm>
            <a:prstGeom prst="rect">
              <a:avLst/>
            </a:prstGeom>
            <a:noFill/>
            <a:ln>
              <a:noFill/>
            </a:ln>
          </p:spPr>
          <p:txBody>
            <a:bodyPr wrap="none" rtlCol="0">
              <a:spAutoFit/>
            </a:bodyPr>
            <a:lstStyle/>
            <a:p>
              <a:r>
                <a:rPr lang="en-US" sz="1600" b="1">
                  <a:solidFill>
                    <a:schemeClr val="tx2">
                      <a:lumMod val="50000"/>
                    </a:schemeClr>
                  </a:solidFill>
                </a:rPr>
                <a:t>Disturbance</a:t>
              </a:r>
            </a:p>
          </p:txBody>
        </p:sp>
        <p:cxnSp>
          <p:nvCxnSpPr>
            <p:cNvPr id="23" name="Straight Arrow Connector 22"/>
            <p:cNvCxnSpPr>
              <a:cxnSpLocks/>
              <a:stCxn id="21" idx="2"/>
            </p:cNvCxnSpPr>
            <p:nvPr/>
          </p:nvCxnSpPr>
          <p:spPr>
            <a:xfrm flipH="1">
              <a:off x="3424340" y="2014954"/>
              <a:ext cx="1" cy="482769"/>
            </a:xfrm>
            <a:prstGeom prst="straightConnector1">
              <a:avLst/>
            </a:prstGeom>
            <a:ln w="25400">
              <a:solidFill>
                <a:schemeClr val="tx2">
                  <a:lumMod val="50000"/>
                </a:schemeClr>
              </a:solidFill>
              <a:tailEnd type="arrow"/>
            </a:ln>
          </p:spPr>
          <p:style>
            <a:lnRef idx="1">
              <a:schemeClr val="accent1"/>
            </a:lnRef>
            <a:fillRef idx="0">
              <a:schemeClr val="accent1"/>
            </a:fillRef>
            <a:effectRef idx="0">
              <a:schemeClr val="accent1"/>
            </a:effectRef>
            <a:fontRef idx="minor">
              <a:schemeClr val="tx1"/>
            </a:fontRef>
          </p:style>
        </p:cxnSp>
      </p:grpSp>
      <p:sp>
        <p:nvSpPr>
          <p:cNvPr id="1024" name="TextBox 1023"/>
          <p:cNvSpPr txBox="1"/>
          <p:nvPr/>
        </p:nvSpPr>
        <p:spPr>
          <a:xfrm>
            <a:off x="6336484" y="6253812"/>
            <a:ext cx="2034531" cy="253916"/>
          </a:xfrm>
          <a:prstGeom prst="rect">
            <a:avLst/>
          </a:prstGeom>
          <a:noFill/>
        </p:spPr>
        <p:txBody>
          <a:bodyPr wrap="none" rtlCol="0">
            <a:spAutoFit/>
          </a:bodyPr>
          <a:lstStyle/>
          <a:p>
            <a:r>
              <a:rPr lang="en-US" sz="1050">
                <a:solidFill>
                  <a:schemeClr val="bg1">
                    <a:lumMod val="50000"/>
                  </a:schemeClr>
                </a:solidFill>
              </a:rPr>
              <a:t>Adapted from Brady &amp; Weil, 2008</a:t>
            </a:r>
          </a:p>
        </p:txBody>
      </p:sp>
      <p:grpSp>
        <p:nvGrpSpPr>
          <p:cNvPr id="37" name="Group 36">
            <a:extLst>
              <a:ext uri="{FF2B5EF4-FFF2-40B4-BE49-F238E27FC236}">
                <a16:creationId xmlns:a16="http://schemas.microsoft.com/office/drawing/2014/main" id="{E612EF5F-4284-442F-A2ED-92EDC8C53004}"/>
              </a:ext>
            </a:extLst>
          </p:cNvPr>
          <p:cNvGrpSpPr/>
          <p:nvPr/>
        </p:nvGrpSpPr>
        <p:grpSpPr>
          <a:xfrm>
            <a:off x="2013358" y="2499919"/>
            <a:ext cx="5478011" cy="3071029"/>
            <a:chOff x="2013358" y="2499919"/>
            <a:chExt cx="5478011" cy="3071029"/>
          </a:xfrm>
        </p:grpSpPr>
        <p:sp>
          <p:nvSpPr>
            <p:cNvPr id="13" name="Freeform: Shape 12">
              <a:extLst>
                <a:ext uri="{FF2B5EF4-FFF2-40B4-BE49-F238E27FC236}">
                  <a16:creationId xmlns:a16="http://schemas.microsoft.com/office/drawing/2014/main" id="{E1FB99E2-90A4-4EBA-B4C5-B6EA96F57242}"/>
                </a:ext>
              </a:extLst>
            </p:cNvPr>
            <p:cNvSpPr/>
            <p:nvPr/>
          </p:nvSpPr>
          <p:spPr>
            <a:xfrm>
              <a:off x="2013358" y="2499919"/>
              <a:ext cx="5478011" cy="1988191"/>
            </a:xfrm>
            <a:custGeom>
              <a:avLst/>
              <a:gdLst>
                <a:gd name="connsiteX0" fmla="*/ 0 w 5478011"/>
                <a:gd name="connsiteY0" fmla="*/ 0 h 1988191"/>
                <a:gd name="connsiteX1" fmla="*/ 360726 w 5478011"/>
                <a:gd name="connsiteY1" fmla="*/ 16778 h 1988191"/>
                <a:gd name="connsiteX2" fmla="*/ 394282 w 5478011"/>
                <a:gd name="connsiteY2" fmla="*/ 25167 h 1988191"/>
                <a:gd name="connsiteX3" fmla="*/ 813732 w 5478011"/>
                <a:gd name="connsiteY3" fmla="*/ 33556 h 1988191"/>
                <a:gd name="connsiteX4" fmla="*/ 1040235 w 5478011"/>
                <a:gd name="connsiteY4" fmla="*/ 50334 h 1988191"/>
                <a:gd name="connsiteX5" fmla="*/ 1098958 w 5478011"/>
                <a:gd name="connsiteY5" fmla="*/ 58723 h 1988191"/>
                <a:gd name="connsiteX6" fmla="*/ 1434517 w 5478011"/>
                <a:gd name="connsiteY6" fmla="*/ 58723 h 1988191"/>
                <a:gd name="connsiteX7" fmla="*/ 1451295 w 5478011"/>
                <a:gd name="connsiteY7" fmla="*/ 83890 h 1988191"/>
                <a:gd name="connsiteX8" fmla="*/ 1468073 w 5478011"/>
                <a:gd name="connsiteY8" fmla="*/ 134224 h 1988191"/>
                <a:gd name="connsiteX9" fmla="*/ 1484851 w 5478011"/>
                <a:gd name="connsiteY9" fmla="*/ 159391 h 1988191"/>
                <a:gd name="connsiteX10" fmla="*/ 1501629 w 5478011"/>
                <a:gd name="connsiteY10" fmla="*/ 209725 h 1988191"/>
                <a:gd name="connsiteX11" fmla="*/ 1551963 w 5478011"/>
                <a:gd name="connsiteY11" fmla="*/ 310393 h 1988191"/>
                <a:gd name="connsiteX12" fmla="*/ 1560352 w 5478011"/>
                <a:gd name="connsiteY12" fmla="*/ 352338 h 1988191"/>
                <a:gd name="connsiteX13" fmla="*/ 1577130 w 5478011"/>
                <a:gd name="connsiteY13" fmla="*/ 402672 h 1988191"/>
                <a:gd name="connsiteX14" fmla="*/ 1577130 w 5478011"/>
                <a:gd name="connsiteY14" fmla="*/ 511729 h 1988191"/>
                <a:gd name="connsiteX15" fmla="*/ 1560352 w 5478011"/>
                <a:gd name="connsiteY15" fmla="*/ 562063 h 1988191"/>
                <a:gd name="connsiteX16" fmla="*/ 1551963 w 5478011"/>
                <a:gd name="connsiteY16" fmla="*/ 587230 h 1988191"/>
                <a:gd name="connsiteX17" fmla="*/ 1560352 w 5478011"/>
                <a:gd name="connsiteY17" fmla="*/ 637564 h 1988191"/>
                <a:gd name="connsiteX18" fmla="*/ 1568741 w 5478011"/>
                <a:gd name="connsiteY18" fmla="*/ 662731 h 1988191"/>
                <a:gd name="connsiteX19" fmla="*/ 1577130 w 5478011"/>
                <a:gd name="connsiteY19" fmla="*/ 771787 h 1988191"/>
                <a:gd name="connsiteX20" fmla="*/ 1593908 w 5478011"/>
                <a:gd name="connsiteY20" fmla="*/ 931178 h 1988191"/>
                <a:gd name="connsiteX21" fmla="*/ 1619075 w 5478011"/>
                <a:gd name="connsiteY21" fmla="*/ 1241571 h 1988191"/>
                <a:gd name="connsiteX22" fmla="*/ 1644242 w 5478011"/>
                <a:gd name="connsiteY22" fmla="*/ 1333850 h 1988191"/>
                <a:gd name="connsiteX23" fmla="*/ 1652631 w 5478011"/>
                <a:gd name="connsiteY23" fmla="*/ 1417740 h 1988191"/>
                <a:gd name="connsiteX24" fmla="*/ 1661020 w 5478011"/>
                <a:gd name="connsiteY24" fmla="*/ 1442907 h 1988191"/>
                <a:gd name="connsiteX25" fmla="*/ 1677798 w 5478011"/>
                <a:gd name="connsiteY25" fmla="*/ 1551964 h 1988191"/>
                <a:gd name="connsiteX26" fmla="*/ 1694576 w 5478011"/>
                <a:gd name="connsiteY26" fmla="*/ 1577131 h 1988191"/>
                <a:gd name="connsiteX27" fmla="*/ 1711354 w 5478011"/>
                <a:gd name="connsiteY27" fmla="*/ 1627464 h 1988191"/>
                <a:gd name="connsiteX28" fmla="*/ 1728132 w 5478011"/>
                <a:gd name="connsiteY28" fmla="*/ 1652631 h 1988191"/>
                <a:gd name="connsiteX29" fmla="*/ 1761688 w 5478011"/>
                <a:gd name="connsiteY29" fmla="*/ 1728132 h 1988191"/>
                <a:gd name="connsiteX30" fmla="*/ 1778466 w 5478011"/>
                <a:gd name="connsiteY30" fmla="*/ 1795244 h 1988191"/>
                <a:gd name="connsiteX31" fmla="*/ 1812022 w 5478011"/>
                <a:gd name="connsiteY31" fmla="*/ 1845578 h 1988191"/>
                <a:gd name="connsiteX32" fmla="*/ 1895912 w 5478011"/>
                <a:gd name="connsiteY32" fmla="*/ 1870745 h 1988191"/>
                <a:gd name="connsiteX33" fmla="*/ 1988191 w 5478011"/>
                <a:gd name="connsiteY33" fmla="*/ 1887523 h 1988191"/>
                <a:gd name="connsiteX34" fmla="*/ 2021747 w 5478011"/>
                <a:gd name="connsiteY34" fmla="*/ 1895912 h 1988191"/>
                <a:gd name="connsiteX35" fmla="*/ 2265027 w 5478011"/>
                <a:gd name="connsiteY35" fmla="*/ 1912690 h 1988191"/>
                <a:gd name="connsiteX36" fmla="*/ 2315361 w 5478011"/>
                <a:gd name="connsiteY36" fmla="*/ 1921079 h 1988191"/>
                <a:gd name="connsiteX37" fmla="*/ 2340528 w 5478011"/>
                <a:gd name="connsiteY37" fmla="*/ 1929468 h 1988191"/>
                <a:gd name="connsiteX38" fmla="*/ 3154260 w 5478011"/>
                <a:gd name="connsiteY38" fmla="*/ 1937857 h 1988191"/>
                <a:gd name="connsiteX39" fmla="*/ 3296873 w 5478011"/>
                <a:gd name="connsiteY39" fmla="*/ 1954635 h 1988191"/>
                <a:gd name="connsiteX40" fmla="*/ 3372374 w 5478011"/>
                <a:gd name="connsiteY40" fmla="*/ 1963024 h 1988191"/>
                <a:gd name="connsiteX41" fmla="*/ 3489820 w 5478011"/>
                <a:gd name="connsiteY41" fmla="*/ 1979802 h 1988191"/>
                <a:gd name="connsiteX42" fmla="*/ 4102216 w 5478011"/>
                <a:gd name="connsiteY42" fmla="*/ 1988191 h 1988191"/>
                <a:gd name="connsiteX43" fmla="*/ 4546833 w 5478011"/>
                <a:gd name="connsiteY43" fmla="*/ 1979802 h 1988191"/>
                <a:gd name="connsiteX44" fmla="*/ 4689446 w 5478011"/>
                <a:gd name="connsiteY44" fmla="*/ 1954635 h 1988191"/>
                <a:gd name="connsiteX45" fmla="*/ 4773336 w 5478011"/>
                <a:gd name="connsiteY45" fmla="*/ 1937857 h 1988191"/>
                <a:gd name="connsiteX46" fmla="*/ 4806892 w 5478011"/>
                <a:gd name="connsiteY46" fmla="*/ 1929468 h 1988191"/>
                <a:gd name="connsiteX47" fmla="*/ 5033394 w 5478011"/>
                <a:gd name="connsiteY47" fmla="*/ 1912690 h 1988191"/>
                <a:gd name="connsiteX48" fmla="*/ 5083728 w 5478011"/>
                <a:gd name="connsiteY48" fmla="*/ 1895912 h 1988191"/>
                <a:gd name="connsiteX49" fmla="*/ 5108895 w 5478011"/>
                <a:gd name="connsiteY49" fmla="*/ 1887523 h 1988191"/>
                <a:gd name="connsiteX50" fmla="*/ 5134062 w 5478011"/>
                <a:gd name="connsiteY50" fmla="*/ 1870745 h 1988191"/>
                <a:gd name="connsiteX51" fmla="*/ 5159229 w 5478011"/>
                <a:gd name="connsiteY51" fmla="*/ 1862356 h 1988191"/>
                <a:gd name="connsiteX52" fmla="*/ 5209563 w 5478011"/>
                <a:gd name="connsiteY52" fmla="*/ 1828800 h 1988191"/>
                <a:gd name="connsiteX53" fmla="*/ 5234730 w 5478011"/>
                <a:gd name="connsiteY53" fmla="*/ 1812022 h 1988191"/>
                <a:gd name="connsiteX54" fmla="*/ 5259897 w 5478011"/>
                <a:gd name="connsiteY54" fmla="*/ 1795244 h 1988191"/>
                <a:gd name="connsiteX55" fmla="*/ 5285064 w 5478011"/>
                <a:gd name="connsiteY55" fmla="*/ 1778466 h 1988191"/>
                <a:gd name="connsiteX56" fmla="*/ 5310231 w 5478011"/>
                <a:gd name="connsiteY56" fmla="*/ 1753299 h 1988191"/>
                <a:gd name="connsiteX57" fmla="*/ 5360565 w 5478011"/>
                <a:gd name="connsiteY57" fmla="*/ 1719743 h 1988191"/>
                <a:gd name="connsiteX58" fmla="*/ 5410899 w 5478011"/>
                <a:gd name="connsiteY58" fmla="*/ 1686187 h 1988191"/>
                <a:gd name="connsiteX59" fmla="*/ 5436066 w 5478011"/>
                <a:gd name="connsiteY59" fmla="*/ 1669409 h 1988191"/>
                <a:gd name="connsiteX60" fmla="*/ 5461233 w 5478011"/>
                <a:gd name="connsiteY60" fmla="*/ 1652631 h 1988191"/>
                <a:gd name="connsiteX61" fmla="*/ 5478011 w 5478011"/>
                <a:gd name="connsiteY61" fmla="*/ 1635853 h 1988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5478011" h="1988191">
                  <a:moveTo>
                    <a:pt x="0" y="0"/>
                  </a:moveTo>
                  <a:cubicBezTo>
                    <a:pt x="152423" y="30485"/>
                    <a:pt x="-18868" y="-1298"/>
                    <a:pt x="360726" y="16778"/>
                  </a:cubicBezTo>
                  <a:cubicBezTo>
                    <a:pt x="372243" y="17326"/>
                    <a:pt x="382760" y="24740"/>
                    <a:pt x="394282" y="25167"/>
                  </a:cubicBezTo>
                  <a:cubicBezTo>
                    <a:pt x="534031" y="30343"/>
                    <a:pt x="673915" y="30760"/>
                    <a:pt x="813732" y="33556"/>
                  </a:cubicBezTo>
                  <a:cubicBezTo>
                    <a:pt x="924323" y="55674"/>
                    <a:pt x="805763" y="34164"/>
                    <a:pt x="1040235" y="50334"/>
                  </a:cubicBezTo>
                  <a:cubicBezTo>
                    <a:pt x="1059961" y="51694"/>
                    <a:pt x="1079384" y="55927"/>
                    <a:pt x="1098958" y="58723"/>
                  </a:cubicBezTo>
                  <a:cubicBezTo>
                    <a:pt x="1151239" y="56632"/>
                    <a:pt x="1358712" y="40886"/>
                    <a:pt x="1434517" y="58723"/>
                  </a:cubicBezTo>
                  <a:cubicBezTo>
                    <a:pt x="1444331" y="61032"/>
                    <a:pt x="1447200" y="74677"/>
                    <a:pt x="1451295" y="83890"/>
                  </a:cubicBezTo>
                  <a:cubicBezTo>
                    <a:pt x="1458478" y="100051"/>
                    <a:pt x="1458263" y="119509"/>
                    <a:pt x="1468073" y="134224"/>
                  </a:cubicBezTo>
                  <a:cubicBezTo>
                    <a:pt x="1473666" y="142613"/>
                    <a:pt x="1480756" y="150178"/>
                    <a:pt x="1484851" y="159391"/>
                  </a:cubicBezTo>
                  <a:cubicBezTo>
                    <a:pt x="1492034" y="175552"/>
                    <a:pt x="1491819" y="195010"/>
                    <a:pt x="1501629" y="209725"/>
                  </a:cubicBezTo>
                  <a:cubicBezTo>
                    <a:pt x="1529909" y="252145"/>
                    <a:pt x="1542040" y="260776"/>
                    <a:pt x="1551963" y="310393"/>
                  </a:cubicBezTo>
                  <a:cubicBezTo>
                    <a:pt x="1554759" y="324375"/>
                    <a:pt x="1556600" y="338582"/>
                    <a:pt x="1560352" y="352338"/>
                  </a:cubicBezTo>
                  <a:cubicBezTo>
                    <a:pt x="1565005" y="369400"/>
                    <a:pt x="1577130" y="402672"/>
                    <a:pt x="1577130" y="402672"/>
                  </a:cubicBezTo>
                  <a:cubicBezTo>
                    <a:pt x="1585067" y="474107"/>
                    <a:pt x="1592446" y="460676"/>
                    <a:pt x="1577130" y="511729"/>
                  </a:cubicBezTo>
                  <a:cubicBezTo>
                    <a:pt x="1572048" y="528669"/>
                    <a:pt x="1565945" y="545285"/>
                    <a:pt x="1560352" y="562063"/>
                  </a:cubicBezTo>
                  <a:lnTo>
                    <a:pt x="1551963" y="587230"/>
                  </a:lnTo>
                  <a:cubicBezTo>
                    <a:pt x="1554759" y="604008"/>
                    <a:pt x="1556662" y="620960"/>
                    <a:pt x="1560352" y="637564"/>
                  </a:cubicBezTo>
                  <a:cubicBezTo>
                    <a:pt x="1562270" y="646196"/>
                    <a:pt x="1567644" y="653957"/>
                    <a:pt x="1568741" y="662731"/>
                  </a:cubicBezTo>
                  <a:cubicBezTo>
                    <a:pt x="1573263" y="698909"/>
                    <a:pt x="1574102" y="735454"/>
                    <a:pt x="1577130" y="771787"/>
                  </a:cubicBezTo>
                  <a:cubicBezTo>
                    <a:pt x="1584953" y="865659"/>
                    <a:pt x="1583591" y="848644"/>
                    <a:pt x="1593908" y="931178"/>
                  </a:cubicBezTo>
                  <a:cubicBezTo>
                    <a:pt x="1597057" y="997315"/>
                    <a:pt x="1600669" y="1167945"/>
                    <a:pt x="1619075" y="1241571"/>
                  </a:cubicBezTo>
                  <a:cubicBezTo>
                    <a:pt x="1637998" y="1317262"/>
                    <a:pt x="1628561" y="1286807"/>
                    <a:pt x="1644242" y="1333850"/>
                  </a:cubicBezTo>
                  <a:cubicBezTo>
                    <a:pt x="1647038" y="1361813"/>
                    <a:pt x="1648358" y="1389964"/>
                    <a:pt x="1652631" y="1417740"/>
                  </a:cubicBezTo>
                  <a:cubicBezTo>
                    <a:pt x="1653976" y="1426480"/>
                    <a:pt x="1659566" y="1434185"/>
                    <a:pt x="1661020" y="1442907"/>
                  </a:cubicBezTo>
                  <a:cubicBezTo>
                    <a:pt x="1664082" y="1461279"/>
                    <a:pt x="1666273" y="1525072"/>
                    <a:pt x="1677798" y="1551964"/>
                  </a:cubicBezTo>
                  <a:cubicBezTo>
                    <a:pt x="1681770" y="1561231"/>
                    <a:pt x="1690481" y="1567918"/>
                    <a:pt x="1694576" y="1577131"/>
                  </a:cubicBezTo>
                  <a:cubicBezTo>
                    <a:pt x="1701759" y="1593292"/>
                    <a:pt x="1701544" y="1612749"/>
                    <a:pt x="1711354" y="1627464"/>
                  </a:cubicBezTo>
                  <a:cubicBezTo>
                    <a:pt x="1716947" y="1635853"/>
                    <a:pt x="1724037" y="1643418"/>
                    <a:pt x="1728132" y="1652631"/>
                  </a:cubicBezTo>
                  <a:cubicBezTo>
                    <a:pt x="1768065" y="1742479"/>
                    <a:pt x="1723717" y="1671176"/>
                    <a:pt x="1761688" y="1728132"/>
                  </a:cubicBezTo>
                  <a:cubicBezTo>
                    <a:pt x="1764012" y="1739753"/>
                    <a:pt x="1770405" y="1780734"/>
                    <a:pt x="1778466" y="1795244"/>
                  </a:cubicBezTo>
                  <a:cubicBezTo>
                    <a:pt x="1788259" y="1812871"/>
                    <a:pt x="1792892" y="1839201"/>
                    <a:pt x="1812022" y="1845578"/>
                  </a:cubicBezTo>
                  <a:cubicBezTo>
                    <a:pt x="1853846" y="1859519"/>
                    <a:pt x="1857877" y="1862293"/>
                    <a:pt x="1895912" y="1870745"/>
                  </a:cubicBezTo>
                  <a:cubicBezTo>
                    <a:pt x="1976887" y="1888740"/>
                    <a:pt x="1897129" y="1869311"/>
                    <a:pt x="1988191" y="1887523"/>
                  </a:cubicBezTo>
                  <a:cubicBezTo>
                    <a:pt x="1999497" y="1889784"/>
                    <a:pt x="2010319" y="1894388"/>
                    <a:pt x="2021747" y="1895912"/>
                  </a:cubicBezTo>
                  <a:cubicBezTo>
                    <a:pt x="2086513" y="1904547"/>
                    <a:pt x="2210034" y="1909635"/>
                    <a:pt x="2265027" y="1912690"/>
                  </a:cubicBezTo>
                  <a:cubicBezTo>
                    <a:pt x="2281805" y="1915486"/>
                    <a:pt x="2298757" y="1917389"/>
                    <a:pt x="2315361" y="1921079"/>
                  </a:cubicBezTo>
                  <a:cubicBezTo>
                    <a:pt x="2323993" y="1922997"/>
                    <a:pt x="2331687" y="1929291"/>
                    <a:pt x="2340528" y="1929468"/>
                  </a:cubicBezTo>
                  <a:lnTo>
                    <a:pt x="3154260" y="1937857"/>
                  </a:lnTo>
                  <a:cubicBezTo>
                    <a:pt x="3226539" y="1955927"/>
                    <a:pt x="3165722" y="1942712"/>
                    <a:pt x="3296873" y="1954635"/>
                  </a:cubicBezTo>
                  <a:cubicBezTo>
                    <a:pt x="3322091" y="1956928"/>
                    <a:pt x="3347207" y="1960228"/>
                    <a:pt x="3372374" y="1963024"/>
                  </a:cubicBezTo>
                  <a:cubicBezTo>
                    <a:pt x="3420569" y="1979089"/>
                    <a:pt x="3410648" y="1977917"/>
                    <a:pt x="3489820" y="1979802"/>
                  </a:cubicBezTo>
                  <a:cubicBezTo>
                    <a:pt x="3693913" y="1984661"/>
                    <a:pt x="3898084" y="1985395"/>
                    <a:pt x="4102216" y="1988191"/>
                  </a:cubicBezTo>
                  <a:lnTo>
                    <a:pt x="4546833" y="1979802"/>
                  </a:lnTo>
                  <a:cubicBezTo>
                    <a:pt x="4628995" y="1977152"/>
                    <a:pt x="4612572" y="1970010"/>
                    <a:pt x="4689446" y="1954635"/>
                  </a:cubicBezTo>
                  <a:cubicBezTo>
                    <a:pt x="4717409" y="1949042"/>
                    <a:pt x="4745670" y="1944773"/>
                    <a:pt x="4773336" y="1937857"/>
                  </a:cubicBezTo>
                  <a:cubicBezTo>
                    <a:pt x="4784521" y="1935061"/>
                    <a:pt x="4795548" y="1931530"/>
                    <a:pt x="4806892" y="1929468"/>
                  </a:cubicBezTo>
                  <a:cubicBezTo>
                    <a:pt x="4887308" y="1914847"/>
                    <a:pt x="4941417" y="1917289"/>
                    <a:pt x="5033394" y="1912690"/>
                  </a:cubicBezTo>
                  <a:lnTo>
                    <a:pt x="5083728" y="1895912"/>
                  </a:lnTo>
                  <a:cubicBezTo>
                    <a:pt x="5092117" y="1893116"/>
                    <a:pt x="5101537" y="1892428"/>
                    <a:pt x="5108895" y="1887523"/>
                  </a:cubicBezTo>
                  <a:cubicBezTo>
                    <a:pt x="5117284" y="1881930"/>
                    <a:pt x="5125044" y="1875254"/>
                    <a:pt x="5134062" y="1870745"/>
                  </a:cubicBezTo>
                  <a:cubicBezTo>
                    <a:pt x="5141971" y="1866790"/>
                    <a:pt x="5151499" y="1866650"/>
                    <a:pt x="5159229" y="1862356"/>
                  </a:cubicBezTo>
                  <a:cubicBezTo>
                    <a:pt x="5176856" y="1852563"/>
                    <a:pt x="5192785" y="1839985"/>
                    <a:pt x="5209563" y="1828800"/>
                  </a:cubicBezTo>
                  <a:lnTo>
                    <a:pt x="5234730" y="1812022"/>
                  </a:lnTo>
                  <a:lnTo>
                    <a:pt x="5259897" y="1795244"/>
                  </a:lnTo>
                  <a:cubicBezTo>
                    <a:pt x="5268286" y="1789651"/>
                    <a:pt x="5277935" y="1785595"/>
                    <a:pt x="5285064" y="1778466"/>
                  </a:cubicBezTo>
                  <a:cubicBezTo>
                    <a:pt x="5293453" y="1770077"/>
                    <a:pt x="5300866" y="1760583"/>
                    <a:pt x="5310231" y="1753299"/>
                  </a:cubicBezTo>
                  <a:cubicBezTo>
                    <a:pt x="5326148" y="1740919"/>
                    <a:pt x="5343787" y="1730928"/>
                    <a:pt x="5360565" y="1719743"/>
                  </a:cubicBezTo>
                  <a:lnTo>
                    <a:pt x="5410899" y="1686187"/>
                  </a:lnTo>
                  <a:lnTo>
                    <a:pt x="5436066" y="1669409"/>
                  </a:lnTo>
                  <a:cubicBezTo>
                    <a:pt x="5444455" y="1663816"/>
                    <a:pt x="5454104" y="1659760"/>
                    <a:pt x="5461233" y="1652631"/>
                  </a:cubicBezTo>
                  <a:lnTo>
                    <a:pt x="5478011" y="1635853"/>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9F57192-4150-4BD2-ABB6-ED890E73DEDA}"/>
                </a:ext>
              </a:extLst>
            </p:cNvPr>
            <p:cNvSpPr/>
            <p:nvPr/>
          </p:nvSpPr>
          <p:spPr>
            <a:xfrm>
              <a:off x="5031396" y="4739951"/>
              <a:ext cx="2131769" cy="830997"/>
            </a:xfrm>
            <a:prstGeom prst="rect">
              <a:avLst/>
            </a:prstGeom>
          </p:spPr>
          <p:txBody>
            <a:bodyPr wrap="square">
              <a:spAutoFit/>
            </a:bodyPr>
            <a:lstStyle/>
            <a:p>
              <a:pPr algn="ctr"/>
              <a:r>
                <a:rPr lang="en-US" sz="1600" b="1">
                  <a:solidFill>
                    <a:srgbClr val="FF0000"/>
                  </a:solidFill>
                </a:rPr>
                <a:t>Soil with </a:t>
              </a:r>
              <a:r>
                <a:rPr lang="en-US" sz="1600" b="1" u="sng">
                  <a:solidFill>
                    <a:srgbClr val="FF0000"/>
                  </a:solidFill>
                </a:rPr>
                <a:t>low resistance</a:t>
              </a:r>
              <a:r>
                <a:rPr lang="en-US" sz="1600" b="1">
                  <a:solidFill>
                    <a:srgbClr val="FF0000"/>
                  </a:solidFill>
                </a:rPr>
                <a:t> and </a:t>
              </a:r>
              <a:r>
                <a:rPr lang="en-US" sz="1600" b="1" u="sng">
                  <a:solidFill>
                    <a:srgbClr val="FF0000"/>
                  </a:solidFill>
                </a:rPr>
                <a:t>low resilience</a:t>
              </a:r>
            </a:p>
          </p:txBody>
        </p:sp>
        <p:cxnSp>
          <p:nvCxnSpPr>
            <p:cNvPr id="32" name="Straight Arrow Connector 31">
              <a:extLst>
                <a:ext uri="{FF2B5EF4-FFF2-40B4-BE49-F238E27FC236}">
                  <a16:creationId xmlns:a16="http://schemas.microsoft.com/office/drawing/2014/main" id="{9687CAA1-B991-4A75-9282-E25B4291CD59}"/>
                </a:ext>
              </a:extLst>
            </p:cNvPr>
            <p:cNvCxnSpPr>
              <a:cxnSpLocks/>
            </p:cNvCxnSpPr>
            <p:nvPr/>
          </p:nvCxnSpPr>
          <p:spPr>
            <a:xfrm flipH="1" flipV="1">
              <a:off x="6097280" y="4555962"/>
              <a:ext cx="5494" cy="168213"/>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38" name="Freeform: Shape 37">
            <a:extLst>
              <a:ext uri="{FF2B5EF4-FFF2-40B4-BE49-F238E27FC236}">
                <a16:creationId xmlns:a16="http://schemas.microsoft.com/office/drawing/2014/main" id="{9CAEF015-A411-4979-B173-4C86F8AA3AA4}"/>
              </a:ext>
            </a:extLst>
          </p:cNvPr>
          <p:cNvSpPr/>
          <p:nvPr/>
        </p:nvSpPr>
        <p:spPr>
          <a:xfrm>
            <a:off x="2013155" y="2499805"/>
            <a:ext cx="1445342" cy="44292"/>
          </a:xfrm>
          <a:custGeom>
            <a:avLst/>
            <a:gdLst>
              <a:gd name="connsiteX0" fmla="*/ 0 w 1445342"/>
              <a:gd name="connsiteY0" fmla="*/ 7421 h 44292"/>
              <a:gd name="connsiteX1" fmla="*/ 140110 w 1445342"/>
              <a:gd name="connsiteY1" fmla="*/ 14795 h 44292"/>
              <a:gd name="connsiteX2" fmla="*/ 206477 w 1445342"/>
              <a:gd name="connsiteY2" fmla="*/ 36918 h 44292"/>
              <a:gd name="connsiteX3" fmla="*/ 228600 w 1445342"/>
              <a:gd name="connsiteY3" fmla="*/ 44292 h 44292"/>
              <a:gd name="connsiteX4" fmla="*/ 309716 w 1445342"/>
              <a:gd name="connsiteY4" fmla="*/ 36918 h 44292"/>
              <a:gd name="connsiteX5" fmla="*/ 368710 w 1445342"/>
              <a:gd name="connsiteY5" fmla="*/ 29543 h 44292"/>
              <a:gd name="connsiteX6" fmla="*/ 501445 w 1445342"/>
              <a:gd name="connsiteY6" fmla="*/ 14795 h 44292"/>
              <a:gd name="connsiteX7" fmla="*/ 707922 w 1445342"/>
              <a:gd name="connsiteY7" fmla="*/ 22169 h 44292"/>
              <a:gd name="connsiteX8" fmla="*/ 870155 w 1445342"/>
              <a:gd name="connsiteY8" fmla="*/ 36918 h 44292"/>
              <a:gd name="connsiteX9" fmla="*/ 1039761 w 1445342"/>
              <a:gd name="connsiteY9" fmla="*/ 29543 h 44292"/>
              <a:gd name="connsiteX10" fmla="*/ 1150374 w 1445342"/>
              <a:gd name="connsiteY10" fmla="*/ 22169 h 44292"/>
              <a:gd name="connsiteX11" fmla="*/ 1364226 w 1445342"/>
              <a:gd name="connsiteY11" fmla="*/ 14795 h 44292"/>
              <a:gd name="connsiteX12" fmla="*/ 1415845 w 1445342"/>
              <a:gd name="connsiteY12" fmla="*/ 47 h 44292"/>
              <a:gd name="connsiteX13" fmla="*/ 1445342 w 1445342"/>
              <a:gd name="connsiteY13" fmla="*/ 7421 h 44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45342" h="44292">
                <a:moveTo>
                  <a:pt x="0" y="7421"/>
                </a:moveTo>
                <a:cubicBezTo>
                  <a:pt x="46703" y="9879"/>
                  <a:pt x="93675" y="9223"/>
                  <a:pt x="140110" y="14795"/>
                </a:cubicBezTo>
                <a:cubicBezTo>
                  <a:pt x="140126" y="14797"/>
                  <a:pt x="195408" y="33228"/>
                  <a:pt x="206477" y="36918"/>
                </a:cubicBezTo>
                <a:lnTo>
                  <a:pt x="228600" y="44292"/>
                </a:lnTo>
                <a:lnTo>
                  <a:pt x="309716" y="36918"/>
                </a:lnTo>
                <a:cubicBezTo>
                  <a:pt x="329425" y="34843"/>
                  <a:pt x="348991" y="31515"/>
                  <a:pt x="368710" y="29543"/>
                </a:cubicBezTo>
                <a:cubicBezTo>
                  <a:pt x="497960" y="16617"/>
                  <a:pt x="414941" y="29212"/>
                  <a:pt x="501445" y="14795"/>
                </a:cubicBezTo>
                <a:lnTo>
                  <a:pt x="707922" y="22169"/>
                </a:lnTo>
                <a:cubicBezTo>
                  <a:pt x="772690" y="25328"/>
                  <a:pt x="808945" y="30116"/>
                  <a:pt x="870155" y="36918"/>
                </a:cubicBezTo>
                <a:lnTo>
                  <a:pt x="1039761" y="29543"/>
                </a:lnTo>
                <a:cubicBezTo>
                  <a:pt x="1076663" y="27601"/>
                  <a:pt x="1113459" y="23847"/>
                  <a:pt x="1150374" y="22169"/>
                </a:cubicBezTo>
                <a:cubicBezTo>
                  <a:pt x="1221627" y="18930"/>
                  <a:pt x="1292942" y="17253"/>
                  <a:pt x="1364226" y="14795"/>
                </a:cubicBezTo>
                <a:cubicBezTo>
                  <a:pt x="1372529" y="12027"/>
                  <a:pt x="1409363" y="-879"/>
                  <a:pt x="1415845" y="47"/>
                </a:cubicBezTo>
                <a:cubicBezTo>
                  <a:pt x="1452325" y="5258"/>
                  <a:pt x="1427204" y="25559"/>
                  <a:pt x="1445342" y="7421"/>
                </a:cubicBezTo>
              </a:path>
            </a:pathLst>
          </a:custGeom>
          <a:noFill/>
          <a:ln>
            <a:solidFill>
              <a:srgbClr val="0059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5941"/>
              </a:solidFill>
            </a:endParaRPr>
          </a:p>
        </p:txBody>
      </p:sp>
      <p:grpSp>
        <p:nvGrpSpPr>
          <p:cNvPr id="40" name="Group 39">
            <a:extLst>
              <a:ext uri="{FF2B5EF4-FFF2-40B4-BE49-F238E27FC236}">
                <a16:creationId xmlns:a16="http://schemas.microsoft.com/office/drawing/2014/main" id="{19EEC9E7-6D5B-41D2-95EC-A306E3895B1F}"/>
              </a:ext>
            </a:extLst>
          </p:cNvPr>
          <p:cNvGrpSpPr/>
          <p:nvPr/>
        </p:nvGrpSpPr>
        <p:grpSpPr>
          <a:xfrm>
            <a:off x="3495368" y="1524000"/>
            <a:ext cx="3871451" cy="1076903"/>
            <a:chOff x="3495368" y="1524000"/>
            <a:chExt cx="3871451" cy="1076903"/>
          </a:xfrm>
        </p:grpSpPr>
        <p:grpSp>
          <p:nvGrpSpPr>
            <p:cNvPr id="34" name="Group 33">
              <a:extLst>
                <a:ext uri="{FF2B5EF4-FFF2-40B4-BE49-F238E27FC236}">
                  <a16:creationId xmlns:a16="http://schemas.microsoft.com/office/drawing/2014/main" id="{4BE6D1B6-672C-42B7-8149-547F7404BFE8}"/>
                </a:ext>
              </a:extLst>
            </p:cNvPr>
            <p:cNvGrpSpPr/>
            <p:nvPr/>
          </p:nvGrpSpPr>
          <p:grpSpPr>
            <a:xfrm>
              <a:off x="4419600" y="1524000"/>
              <a:ext cx="1600200" cy="909343"/>
              <a:chOff x="4419600" y="1524000"/>
              <a:chExt cx="1600200" cy="909343"/>
            </a:xfrm>
          </p:grpSpPr>
          <p:sp>
            <p:nvSpPr>
              <p:cNvPr id="25" name="TextBox 24"/>
              <p:cNvSpPr txBox="1"/>
              <p:nvPr/>
            </p:nvSpPr>
            <p:spPr>
              <a:xfrm>
                <a:off x="4419600" y="1524000"/>
                <a:ext cx="1600200" cy="584775"/>
              </a:xfrm>
              <a:prstGeom prst="rect">
                <a:avLst/>
              </a:prstGeom>
              <a:noFill/>
            </p:spPr>
            <p:txBody>
              <a:bodyPr wrap="square" rtlCol="0">
                <a:spAutoFit/>
              </a:bodyPr>
              <a:lstStyle/>
              <a:p>
                <a:pPr algn="ctr"/>
                <a:r>
                  <a:rPr lang="en-US" sz="1600" b="1">
                    <a:solidFill>
                      <a:srgbClr val="005941"/>
                    </a:solidFill>
                  </a:rPr>
                  <a:t>Soil with </a:t>
                </a:r>
                <a:r>
                  <a:rPr lang="en-US" sz="1600" b="1" u="sng">
                    <a:solidFill>
                      <a:srgbClr val="005941"/>
                    </a:solidFill>
                  </a:rPr>
                  <a:t>high resistance</a:t>
                </a:r>
              </a:p>
            </p:txBody>
          </p:sp>
          <p:cxnSp>
            <p:nvCxnSpPr>
              <p:cNvPr id="27" name="Straight Arrow Connector 26"/>
              <p:cNvCxnSpPr>
                <a:cxnSpLocks/>
                <a:stCxn id="25" idx="2"/>
              </p:cNvCxnSpPr>
              <p:nvPr/>
            </p:nvCxnSpPr>
            <p:spPr>
              <a:xfrm flipH="1">
                <a:off x="5105399" y="2108775"/>
                <a:ext cx="114301" cy="324568"/>
              </a:xfrm>
              <a:prstGeom prst="straightConnector1">
                <a:avLst/>
              </a:prstGeom>
              <a:ln w="25400">
                <a:solidFill>
                  <a:srgbClr val="005941"/>
                </a:solidFill>
                <a:tailEnd type="arrow"/>
              </a:ln>
            </p:spPr>
            <p:style>
              <a:lnRef idx="1">
                <a:schemeClr val="accent1"/>
              </a:lnRef>
              <a:fillRef idx="0">
                <a:schemeClr val="accent1"/>
              </a:fillRef>
              <a:effectRef idx="0">
                <a:schemeClr val="accent1"/>
              </a:effectRef>
              <a:fontRef idx="minor">
                <a:schemeClr val="tx1"/>
              </a:fontRef>
            </p:style>
          </p:cxnSp>
        </p:grpSp>
        <p:sp>
          <p:nvSpPr>
            <p:cNvPr id="39" name="Freeform: Shape 38">
              <a:extLst>
                <a:ext uri="{FF2B5EF4-FFF2-40B4-BE49-F238E27FC236}">
                  <a16:creationId xmlns:a16="http://schemas.microsoft.com/office/drawing/2014/main" id="{42943A60-EE7D-41E8-B5DA-20A3542DAC35}"/>
                </a:ext>
              </a:extLst>
            </p:cNvPr>
            <p:cNvSpPr/>
            <p:nvPr/>
          </p:nvSpPr>
          <p:spPr>
            <a:xfrm>
              <a:off x="3495368" y="2507226"/>
              <a:ext cx="3871451" cy="93677"/>
            </a:xfrm>
            <a:custGeom>
              <a:avLst/>
              <a:gdLst>
                <a:gd name="connsiteX0" fmla="*/ 0 w 3871451"/>
                <a:gd name="connsiteY0" fmla="*/ 22122 h 93677"/>
                <a:gd name="connsiteX1" fmla="*/ 140109 w 3871451"/>
                <a:gd name="connsiteY1" fmla="*/ 29497 h 93677"/>
                <a:gd name="connsiteX2" fmla="*/ 154858 w 3871451"/>
                <a:gd name="connsiteY2" fmla="*/ 44245 h 93677"/>
                <a:gd name="connsiteX3" fmla="*/ 206477 w 3871451"/>
                <a:gd name="connsiteY3" fmla="*/ 58993 h 93677"/>
                <a:gd name="connsiteX4" fmla="*/ 280219 w 3871451"/>
                <a:gd name="connsiteY4" fmla="*/ 51619 h 93677"/>
                <a:gd name="connsiteX5" fmla="*/ 324464 w 3871451"/>
                <a:gd name="connsiteY5" fmla="*/ 36871 h 93677"/>
                <a:gd name="connsiteX6" fmla="*/ 486697 w 3871451"/>
                <a:gd name="connsiteY6" fmla="*/ 22122 h 93677"/>
                <a:gd name="connsiteX7" fmla="*/ 508819 w 3871451"/>
                <a:gd name="connsiteY7" fmla="*/ 14748 h 93677"/>
                <a:gd name="connsiteX8" fmla="*/ 582561 w 3871451"/>
                <a:gd name="connsiteY8" fmla="*/ 36871 h 93677"/>
                <a:gd name="connsiteX9" fmla="*/ 641555 w 3871451"/>
                <a:gd name="connsiteY9" fmla="*/ 51619 h 93677"/>
                <a:gd name="connsiteX10" fmla="*/ 656303 w 3871451"/>
                <a:gd name="connsiteY10" fmla="*/ 66368 h 93677"/>
                <a:gd name="connsiteX11" fmla="*/ 678426 w 3871451"/>
                <a:gd name="connsiteY11" fmla="*/ 73742 h 93677"/>
                <a:gd name="connsiteX12" fmla="*/ 951271 w 3871451"/>
                <a:gd name="connsiteY12" fmla="*/ 66368 h 93677"/>
                <a:gd name="connsiteX13" fmla="*/ 1342103 w 3871451"/>
                <a:gd name="connsiteY13" fmla="*/ 66368 h 93677"/>
                <a:gd name="connsiteX14" fmla="*/ 1519084 w 3871451"/>
                <a:gd name="connsiteY14" fmla="*/ 73742 h 93677"/>
                <a:gd name="connsiteX15" fmla="*/ 1924664 w 3871451"/>
                <a:gd name="connsiteY15" fmla="*/ 73742 h 93677"/>
                <a:gd name="connsiteX16" fmla="*/ 1954161 w 3871451"/>
                <a:gd name="connsiteY16" fmla="*/ 66368 h 93677"/>
                <a:gd name="connsiteX17" fmla="*/ 2005780 w 3871451"/>
                <a:gd name="connsiteY17" fmla="*/ 58993 h 93677"/>
                <a:gd name="connsiteX18" fmla="*/ 2138516 w 3871451"/>
                <a:gd name="connsiteY18" fmla="*/ 51619 h 93677"/>
                <a:gd name="connsiteX19" fmla="*/ 2499851 w 3871451"/>
                <a:gd name="connsiteY19" fmla="*/ 36871 h 93677"/>
                <a:gd name="connsiteX20" fmla="*/ 2610464 w 3871451"/>
                <a:gd name="connsiteY20" fmla="*/ 29497 h 93677"/>
                <a:gd name="connsiteX21" fmla="*/ 2846438 w 3871451"/>
                <a:gd name="connsiteY21" fmla="*/ 22122 h 93677"/>
                <a:gd name="connsiteX22" fmla="*/ 2942303 w 3871451"/>
                <a:gd name="connsiteY22" fmla="*/ 14748 h 93677"/>
                <a:gd name="connsiteX23" fmla="*/ 3200400 w 3871451"/>
                <a:gd name="connsiteY23" fmla="*/ 0 h 93677"/>
                <a:gd name="connsiteX24" fmla="*/ 3340509 w 3871451"/>
                <a:gd name="connsiteY24" fmla="*/ 7374 h 93677"/>
                <a:gd name="connsiteX25" fmla="*/ 3746090 w 3871451"/>
                <a:gd name="connsiteY25" fmla="*/ 14748 h 93677"/>
                <a:gd name="connsiteX26" fmla="*/ 3790335 w 3871451"/>
                <a:gd name="connsiteY26" fmla="*/ 29497 h 93677"/>
                <a:gd name="connsiteX27" fmla="*/ 3871451 w 3871451"/>
                <a:gd name="connsiteY27" fmla="*/ 36871 h 93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871451" h="93677">
                  <a:moveTo>
                    <a:pt x="0" y="22122"/>
                  </a:moveTo>
                  <a:cubicBezTo>
                    <a:pt x="46703" y="24580"/>
                    <a:pt x="93811" y="22883"/>
                    <a:pt x="140109" y="29497"/>
                  </a:cubicBezTo>
                  <a:cubicBezTo>
                    <a:pt x="146992" y="30480"/>
                    <a:pt x="148896" y="40668"/>
                    <a:pt x="154858" y="44245"/>
                  </a:cubicBezTo>
                  <a:cubicBezTo>
                    <a:pt x="162415" y="48779"/>
                    <a:pt x="200966" y="57615"/>
                    <a:pt x="206477" y="58993"/>
                  </a:cubicBezTo>
                  <a:cubicBezTo>
                    <a:pt x="231058" y="56535"/>
                    <a:pt x="255939" y="56171"/>
                    <a:pt x="280219" y="51619"/>
                  </a:cubicBezTo>
                  <a:cubicBezTo>
                    <a:pt x="295499" y="48754"/>
                    <a:pt x="308995" y="38418"/>
                    <a:pt x="324464" y="36871"/>
                  </a:cubicBezTo>
                  <a:cubicBezTo>
                    <a:pt x="427658" y="26552"/>
                    <a:pt x="373588" y="31549"/>
                    <a:pt x="486697" y="22122"/>
                  </a:cubicBezTo>
                  <a:cubicBezTo>
                    <a:pt x="494071" y="19664"/>
                    <a:pt x="501046" y="14748"/>
                    <a:pt x="508819" y="14748"/>
                  </a:cubicBezTo>
                  <a:cubicBezTo>
                    <a:pt x="520527" y="14748"/>
                    <a:pt x="579123" y="36012"/>
                    <a:pt x="582561" y="36871"/>
                  </a:cubicBezTo>
                  <a:lnTo>
                    <a:pt x="641555" y="51619"/>
                  </a:lnTo>
                  <a:cubicBezTo>
                    <a:pt x="646471" y="56535"/>
                    <a:pt x="650341" y="62791"/>
                    <a:pt x="656303" y="66368"/>
                  </a:cubicBezTo>
                  <a:cubicBezTo>
                    <a:pt x="662968" y="70367"/>
                    <a:pt x="670653" y="73742"/>
                    <a:pt x="678426" y="73742"/>
                  </a:cubicBezTo>
                  <a:cubicBezTo>
                    <a:pt x="769408" y="73742"/>
                    <a:pt x="860323" y="68826"/>
                    <a:pt x="951271" y="66368"/>
                  </a:cubicBezTo>
                  <a:cubicBezTo>
                    <a:pt x="1117284" y="45614"/>
                    <a:pt x="1005892" y="56622"/>
                    <a:pt x="1342103" y="66368"/>
                  </a:cubicBezTo>
                  <a:cubicBezTo>
                    <a:pt x="1401123" y="68079"/>
                    <a:pt x="1460090" y="71284"/>
                    <a:pt x="1519084" y="73742"/>
                  </a:cubicBezTo>
                  <a:cubicBezTo>
                    <a:pt x="1668395" y="111070"/>
                    <a:pt x="1561045" y="86964"/>
                    <a:pt x="1924664" y="73742"/>
                  </a:cubicBezTo>
                  <a:cubicBezTo>
                    <a:pt x="1934792" y="73374"/>
                    <a:pt x="1944190" y="68181"/>
                    <a:pt x="1954161" y="66368"/>
                  </a:cubicBezTo>
                  <a:cubicBezTo>
                    <a:pt x="1971262" y="63259"/>
                    <a:pt x="1988454" y="60379"/>
                    <a:pt x="2005780" y="58993"/>
                  </a:cubicBezTo>
                  <a:cubicBezTo>
                    <a:pt x="2049952" y="55459"/>
                    <a:pt x="2094261" y="53888"/>
                    <a:pt x="2138516" y="51619"/>
                  </a:cubicBezTo>
                  <a:cubicBezTo>
                    <a:pt x="2628837" y="26475"/>
                    <a:pt x="1886344" y="65405"/>
                    <a:pt x="2499851" y="36871"/>
                  </a:cubicBezTo>
                  <a:cubicBezTo>
                    <a:pt x="2536764" y="35154"/>
                    <a:pt x="2573545" y="31068"/>
                    <a:pt x="2610464" y="29497"/>
                  </a:cubicBezTo>
                  <a:cubicBezTo>
                    <a:pt x="2689089" y="26151"/>
                    <a:pt x="2767780" y="24580"/>
                    <a:pt x="2846438" y="22122"/>
                  </a:cubicBezTo>
                  <a:lnTo>
                    <a:pt x="2942303" y="14748"/>
                  </a:lnTo>
                  <a:lnTo>
                    <a:pt x="3200400" y="0"/>
                  </a:lnTo>
                  <a:cubicBezTo>
                    <a:pt x="3247103" y="2458"/>
                    <a:pt x="3293758" y="6111"/>
                    <a:pt x="3340509" y="7374"/>
                  </a:cubicBezTo>
                  <a:cubicBezTo>
                    <a:pt x="3475676" y="11027"/>
                    <a:pt x="3611037" y="8106"/>
                    <a:pt x="3746090" y="14748"/>
                  </a:cubicBezTo>
                  <a:cubicBezTo>
                    <a:pt x="3761617" y="15512"/>
                    <a:pt x="3774945" y="27299"/>
                    <a:pt x="3790335" y="29497"/>
                  </a:cubicBezTo>
                  <a:cubicBezTo>
                    <a:pt x="3851688" y="38261"/>
                    <a:pt x="3824574" y="36871"/>
                    <a:pt x="3871451" y="36871"/>
                  </a:cubicBezTo>
                </a:path>
              </a:pathLst>
            </a:custGeom>
            <a:noFill/>
            <a:ln>
              <a:solidFill>
                <a:srgbClr val="0059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5941"/>
                </a:solidFill>
              </a:endParaRPr>
            </a:p>
          </p:txBody>
        </p:sp>
      </p:grpSp>
      <p:sp>
        <p:nvSpPr>
          <p:cNvPr id="3" name="Footer Placeholder 2">
            <a:extLst>
              <a:ext uri="{FF2B5EF4-FFF2-40B4-BE49-F238E27FC236}">
                <a16:creationId xmlns:a16="http://schemas.microsoft.com/office/drawing/2014/main" id="{5DA95ABF-11C8-4EA6-B3F9-42C7EE67ECAC}"/>
              </a:ext>
            </a:extLst>
          </p:cNvPr>
          <p:cNvSpPr>
            <a:spLocks noGrp="1"/>
          </p:cNvSpPr>
          <p:nvPr>
            <p:ph type="ftr" sz="quarter" idx="11"/>
          </p:nvPr>
        </p:nvSpPr>
        <p:spPr/>
        <p:txBody>
          <a:bodyPr/>
          <a:lstStyle/>
          <a:p>
            <a:r>
              <a:rPr lang="en-US"/>
              <a:t>NRCS | SHD | Introduction to Soil Health | v3.0</a:t>
            </a:r>
          </a:p>
        </p:txBody>
      </p:sp>
    </p:spTree>
    <p:extLst>
      <p:ext uri="{BB962C8B-B14F-4D97-AF65-F5344CB8AC3E}">
        <p14:creationId xmlns:p14="http://schemas.microsoft.com/office/powerpoint/2010/main" val="3199145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51696E5-1463-49D0-B8D5-887F49B919D4}"/>
              </a:ext>
            </a:extLst>
          </p:cNvPr>
          <p:cNvGrpSpPr/>
          <p:nvPr/>
        </p:nvGrpSpPr>
        <p:grpSpPr>
          <a:xfrm>
            <a:off x="5125770" y="4961173"/>
            <a:ext cx="1750497" cy="1814640"/>
            <a:chOff x="5125770" y="4961173"/>
            <a:chExt cx="1750497" cy="1814640"/>
          </a:xfrm>
        </p:grpSpPr>
        <p:pic>
          <p:nvPicPr>
            <p:cNvPr id="54" name="Picture 53">
              <a:extLst>
                <a:ext uri="{FF2B5EF4-FFF2-40B4-BE49-F238E27FC236}">
                  <a16:creationId xmlns:a16="http://schemas.microsoft.com/office/drawing/2014/main" id="{EE115C6F-9E14-4EC1-97D5-13257518B4E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367507" y="5762576"/>
              <a:ext cx="1508760" cy="1013237"/>
            </a:xfrm>
            <a:prstGeom prst="round2DiagRect">
              <a:avLst>
                <a:gd name="adj1" fmla="val 16667"/>
                <a:gd name="adj2" fmla="val 0"/>
              </a:avLst>
            </a:prstGeom>
            <a:noFill/>
            <a:ln w="88900" cap="sq">
              <a:solidFill>
                <a:srgbClr val="FFFFFF"/>
              </a:solidFill>
              <a:miter lim="800000"/>
            </a:ln>
            <a:effectLst>
              <a:outerShdw blurRad="254000" algn="tl" rotWithShape="0">
                <a:srgbClr val="000000">
                  <a:alpha val="43000"/>
                </a:srgbClr>
              </a:outerShdw>
            </a:effectLst>
          </p:spPr>
        </p:pic>
        <p:sp>
          <p:nvSpPr>
            <p:cNvPr id="51" name="Arrow: Curved Left 4">
              <a:extLst>
                <a:ext uri="{FF2B5EF4-FFF2-40B4-BE49-F238E27FC236}">
                  <a16:creationId xmlns:a16="http://schemas.microsoft.com/office/drawing/2014/main" id="{D83C6EE9-9DC7-4BA3-967D-EAA79BD87318}"/>
                </a:ext>
              </a:extLst>
            </p:cNvPr>
            <p:cNvSpPr>
              <a:spLocks noChangeAspect="1"/>
            </p:cNvSpPr>
            <p:nvPr/>
          </p:nvSpPr>
          <p:spPr>
            <a:xfrm rot="1043080" flipH="1">
              <a:off x="5125770" y="4961173"/>
              <a:ext cx="1192147" cy="721157"/>
            </a:xfrm>
            <a:custGeom>
              <a:avLst/>
              <a:gdLst>
                <a:gd name="connsiteX0" fmla="*/ 0 w 3714560"/>
                <a:gd name="connsiteY0" fmla="*/ 1906126 h 2318549"/>
                <a:gd name="connsiteX1" fmla="*/ 1288928 w 3714560"/>
                <a:gd name="connsiteY1" fmla="*/ 1440342 h 2318549"/>
                <a:gd name="connsiteX2" fmla="*/ 1288928 w 3714560"/>
                <a:gd name="connsiteY2" fmla="*/ 1664256 h 2318549"/>
                <a:gd name="connsiteX3" fmla="*/ 3623971 w 3714560"/>
                <a:gd name="connsiteY3" fmla="*/ 1047317 h 2318549"/>
                <a:gd name="connsiteX4" fmla="*/ 1288929 w 3714560"/>
                <a:gd name="connsiteY4" fmla="*/ 2041275 h 2318549"/>
                <a:gd name="connsiteX5" fmla="*/ 1288928 w 3714560"/>
                <a:gd name="connsiteY5" fmla="*/ 2265189 h 2318549"/>
                <a:gd name="connsiteX6" fmla="*/ 0 w 3714560"/>
                <a:gd name="connsiteY6" fmla="*/ 1906126 h 2318549"/>
                <a:gd name="connsiteX0" fmla="*/ 3714560 w 3714560"/>
                <a:gd name="connsiteY0" fmla="*/ 1235827 h 2318549"/>
                <a:gd name="connsiteX1" fmla="*/ 0 w 3714560"/>
                <a:gd name="connsiteY1" fmla="*/ 377019 h 2318549"/>
                <a:gd name="connsiteX2" fmla="*/ 0 w 3714560"/>
                <a:gd name="connsiteY2" fmla="*/ 0 h 2318549"/>
                <a:gd name="connsiteX3" fmla="*/ 3714560 w 3714560"/>
                <a:gd name="connsiteY3" fmla="*/ 858808 h 2318549"/>
                <a:gd name="connsiteX4" fmla="*/ 3714560 w 3714560"/>
                <a:gd name="connsiteY4" fmla="*/ 1235827 h 2318549"/>
                <a:gd name="connsiteX0" fmla="*/ 3714560 w 3714560"/>
                <a:gd name="connsiteY0" fmla="*/ 1235827 h 2318549"/>
                <a:gd name="connsiteX1" fmla="*/ 0 w 3714560"/>
                <a:gd name="connsiteY1" fmla="*/ 377019 h 2318549"/>
                <a:gd name="connsiteX2" fmla="*/ 0 w 3714560"/>
                <a:gd name="connsiteY2" fmla="*/ 0 h 2318549"/>
                <a:gd name="connsiteX3" fmla="*/ 3714560 w 3714560"/>
                <a:gd name="connsiteY3" fmla="*/ 858808 h 2318549"/>
                <a:gd name="connsiteX4" fmla="*/ 3714560 w 3714560"/>
                <a:gd name="connsiteY4" fmla="*/ 1235827 h 2318549"/>
                <a:gd name="connsiteX5" fmla="*/ 1288928 w 3714560"/>
                <a:gd name="connsiteY5" fmla="*/ 2041275 h 2318549"/>
                <a:gd name="connsiteX6" fmla="*/ 1288928 w 3714560"/>
                <a:gd name="connsiteY6" fmla="*/ 2265189 h 2318549"/>
                <a:gd name="connsiteX7" fmla="*/ 0 w 3714560"/>
                <a:gd name="connsiteY7" fmla="*/ 1906126 h 2318549"/>
                <a:gd name="connsiteX8" fmla="*/ 1288928 w 3714560"/>
                <a:gd name="connsiteY8" fmla="*/ 1440342 h 2318549"/>
                <a:gd name="connsiteX9" fmla="*/ 1288928 w 3714560"/>
                <a:gd name="connsiteY9" fmla="*/ 1664256 h 2318549"/>
                <a:gd name="connsiteX10" fmla="*/ 3623971 w 3714560"/>
                <a:gd name="connsiteY10" fmla="*/ 1047317 h 2318549"/>
                <a:gd name="connsiteX0" fmla="*/ 798638 w 4513711"/>
                <a:gd name="connsiteY0" fmla="*/ 1914151 h 2273214"/>
                <a:gd name="connsiteX1" fmla="*/ 2087566 w 4513711"/>
                <a:gd name="connsiteY1" fmla="*/ 1448367 h 2273214"/>
                <a:gd name="connsiteX2" fmla="*/ 2087566 w 4513711"/>
                <a:gd name="connsiteY2" fmla="*/ 1672281 h 2273214"/>
                <a:gd name="connsiteX3" fmla="*/ 4422609 w 4513711"/>
                <a:gd name="connsiteY3" fmla="*/ 1055342 h 2273214"/>
                <a:gd name="connsiteX4" fmla="*/ 2087567 w 4513711"/>
                <a:gd name="connsiteY4" fmla="*/ 2049300 h 2273214"/>
                <a:gd name="connsiteX5" fmla="*/ 2087566 w 4513711"/>
                <a:gd name="connsiteY5" fmla="*/ 2273214 h 2273214"/>
                <a:gd name="connsiteX6" fmla="*/ 798638 w 4513711"/>
                <a:gd name="connsiteY6" fmla="*/ 1914151 h 2273214"/>
                <a:gd name="connsiteX0" fmla="*/ 4513198 w 4513711"/>
                <a:gd name="connsiteY0" fmla="*/ 1243852 h 2273214"/>
                <a:gd name="connsiteX1" fmla="*/ 798638 w 4513711"/>
                <a:gd name="connsiteY1" fmla="*/ 385044 h 2273214"/>
                <a:gd name="connsiteX2" fmla="*/ 798638 w 4513711"/>
                <a:gd name="connsiteY2" fmla="*/ 8025 h 2273214"/>
                <a:gd name="connsiteX3" fmla="*/ 4513198 w 4513711"/>
                <a:gd name="connsiteY3" fmla="*/ 866833 h 2273214"/>
                <a:gd name="connsiteX4" fmla="*/ 4513198 w 4513711"/>
                <a:gd name="connsiteY4" fmla="*/ 1243852 h 2273214"/>
                <a:gd name="connsiteX0" fmla="*/ 4513198 w 4513711"/>
                <a:gd name="connsiteY0" fmla="*/ 1243852 h 2273214"/>
                <a:gd name="connsiteX1" fmla="*/ 798638 w 4513711"/>
                <a:gd name="connsiteY1" fmla="*/ 385044 h 2273214"/>
                <a:gd name="connsiteX2" fmla="*/ 0 w 4513711"/>
                <a:gd name="connsiteY2" fmla="*/ 0 h 2273214"/>
                <a:gd name="connsiteX3" fmla="*/ 4513198 w 4513711"/>
                <a:gd name="connsiteY3" fmla="*/ 866833 h 2273214"/>
                <a:gd name="connsiteX4" fmla="*/ 4513198 w 4513711"/>
                <a:gd name="connsiteY4" fmla="*/ 1243852 h 2273214"/>
                <a:gd name="connsiteX5" fmla="*/ 2087566 w 4513711"/>
                <a:gd name="connsiteY5" fmla="*/ 2049300 h 2273214"/>
                <a:gd name="connsiteX6" fmla="*/ 2087566 w 4513711"/>
                <a:gd name="connsiteY6" fmla="*/ 2273214 h 2273214"/>
                <a:gd name="connsiteX7" fmla="*/ 798638 w 4513711"/>
                <a:gd name="connsiteY7" fmla="*/ 1914151 h 2273214"/>
                <a:gd name="connsiteX8" fmla="*/ 2087566 w 4513711"/>
                <a:gd name="connsiteY8" fmla="*/ 1448367 h 2273214"/>
                <a:gd name="connsiteX9" fmla="*/ 2087566 w 4513711"/>
                <a:gd name="connsiteY9" fmla="*/ 1672281 h 2273214"/>
                <a:gd name="connsiteX10" fmla="*/ 4422609 w 4513711"/>
                <a:gd name="connsiteY10" fmla="*/ 1055342 h 2273214"/>
                <a:gd name="connsiteX0" fmla="*/ 831592 w 4546665"/>
                <a:gd name="connsiteY0" fmla="*/ 1922596 h 2281659"/>
                <a:gd name="connsiteX1" fmla="*/ 2120520 w 4546665"/>
                <a:gd name="connsiteY1" fmla="*/ 1456812 h 2281659"/>
                <a:gd name="connsiteX2" fmla="*/ 2120520 w 4546665"/>
                <a:gd name="connsiteY2" fmla="*/ 1680726 h 2281659"/>
                <a:gd name="connsiteX3" fmla="*/ 4455563 w 4546665"/>
                <a:gd name="connsiteY3" fmla="*/ 1063787 h 2281659"/>
                <a:gd name="connsiteX4" fmla="*/ 2120521 w 4546665"/>
                <a:gd name="connsiteY4" fmla="*/ 2057745 h 2281659"/>
                <a:gd name="connsiteX5" fmla="*/ 2120520 w 4546665"/>
                <a:gd name="connsiteY5" fmla="*/ 2281659 h 2281659"/>
                <a:gd name="connsiteX6" fmla="*/ 831592 w 4546665"/>
                <a:gd name="connsiteY6" fmla="*/ 1922596 h 2281659"/>
                <a:gd name="connsiteX0" fmla="*/ 4546152 w 4546665"/>
                <a:gd name="connsiteY0" fmla="*/ 1252297 h 2281659"/>
                <a:gd name="connsiteX1" fmla="*/ 831592 w 4546665"/>
                <a:gd name="connsiteY1" fmla="*/ 393489 h 2281659"/>
                <a:gd name="connsiteX2" fmla="*/ 0 w 4546665"/>
                <a:gd name="connsiteY2" fmla="*/ 0 h 2281659"/>
                <a:gd name="connsiteX3" fmla="*/ 4546152 w 4546665"/>
                <a:gd name="connsiteY3" fmla="*/ 875278 h 2281659"/>
                <a:gd name="connsiteX4" fmla="*/ 4546152 w 4546665"/>
                <a:gd name="connsiteY4" fmla="*/ 1252297 h 2281659"/>
                <a:gd name="connsiteX0" fmla="*/ 4546152 w 4546665"/>
                <a:gd name="connsiteY0" fmla="*/ 1252297 h 2281659"/>
                <a:gd name="connsiteX1" fmla="*/ 831592 w 4546665"/>
                <a:gd name="connsiteY1" fmla="*/ 393489 h 2281659"/>
                <a:gd name="connsiteX2" fmla="*/ 32954 w 4546665"/>
                <a:gd name="connsiteY2" fmla="*/ 8445 h 2281659"/>
                <a:gd name="connsiteX3" fmla="*/ 4546152 w 4546665"/>
                <a:gd name="connsiteY3" fmla="*/ 875278 h 2281659"/>
                <a:gd name="connsiteX4" fmla="*/ 4546152 w 4546665"/>
                <a:gd name="connsiteY4" fmla="*/ 1252297 h 2281659"/>
                <a:gd name="connsiteX5" fmla="*/ 2120520 w 4546665"/>
                <a:gd name="connsiteY5" fmla="*/ 2057745 h 2281659"/>
                <a:gd name="connsiteX6" fmla="*/ 2120520 w 4546665"/>
                <a:gd name="connsiteY6" fmla="*/ 2281659 h 2281659"/>
                <a:gd name="connsiteX7" fmla="*/ 831592 w 4546665"/>
                <a:gd name="connsiteY7" fmla="*/ 1922596 h 2281659"/>
                <a:gd name="connsiteX8" fmla="*/ 2120520 w 4546665"/>
                <a:gd name="connsiteY8" fmla="*/ 1456812 h 2281659"/>
                <a:gd name="connsiteX9" fmla="*/ 2120520 w 4546665"/>
                <a:gd name="connsiteY9" fmla="*/ 1680726 h 2281659"/>
                <a:gd name="connsiteX10" fmla="*/ 4455563 w 4546665"/>
                <a:gd name="connsiteY10" fmla="*/ 1063787 h 2281659"/>
                <a:gd name="connsiteX0" fmla="*/ 831592 w 4546665"/>
                <a:gd name="connsiteY0" fmla="*/ 1922596 h 2281659"/>
                <a:gd name="connsiteX1" fmla="*/ 2120520 w 4546665"/>
                <a:gd name="connsiteY1" fmla="*/ 1456812 h 2281659"/>
                <a:gd name="connsiteX2" fmla="*/ 2120520 w 4546665"/>
                <a:gd name="connsiteY2" fmla="*/ 1680726 h 2281659"/>
                <a:gd name="connsiteX3" fmla="*/ 4455563 w 4546665"/>
                <a:gd name="connsiteY3" fmla="*/ 1063787 h 2281659"/>
                <a:gd name="connsiteX4" fmla="*/ 2120521 w 4546665"/>
                <a:gd name="connsiteY4" fmla="*/ 2057745 h 2281659"/>
                <a:gd name="connsiteX5" fmla="*/ 2120520 w 4546665"/>
                <a:gd name="connsiteY5" fmla="*/ 2281659 h 2281659"/>
                <a:gd name="connsiteX6" fmla="*/ 831592 w 4546665"/>
                <a:gd name="connsiteY6" fmla="*/ 1922596 h 2281659"/>
                <a:gd name="connsiteX0" fmla="*/ 4546152 w 4546665"/>
                <a:gd name="connsiteY0" fmla="*/ 1252297 h 2281659"/>
                <a:gd name="connsiteX1" fmla="*/ 831592 w 4546665"/>
                <a:gd name="connsiteY1" fmla="*/ 393489 h 2281659"/>
                <a:gd name="connsiteX2" fmla="*/ 0 w 4546665"/>
                <a:gd name="connsiteY2" fmla="*/ 0 h 2281659"/>
                <a:gd name="connsiteX3" fmla="*/ 4546152 w 4546665"/>
                <a:gd name="connsiteY3" fmla="*/ 875278 h 2281659"/>
                <a:gd name="connsiteX4" fmla="*/ 4546152 w 4546665"/>
                <a:gd name="connsiteY4" fmla="*/ 1252297 h 2281659"/>
                <a:gd name="connsiteX0" fmla="*/ 4546152 w 4546665"/>
                <a:gd name="connsiteY0" fmla="*/ 1252297 h 2281659"/>
                <a:gd name="connsiteX1" fmla="*/ 831592 w 4546665"/>
                <a:gd name="connsiteY1" fmla="*/ 393489 h 2281659"/>
                <a:gd name="connsiteX2" fmla="*/ 854856 w 4546665"/>
                <a:gd name="connsiteY2" fmla="*/ 132391 h 2281659"/>
                <a:gd name="connsiteX3" fmla="*/ 4546152 w 4546665"/>
                <a:gd name="connsiteY3" fmla="*/ 875278 h 2281659"/>
                <a:gd name="connsiteX4" fmla="*/ 4546152 w 4546665"/>
                <a:gd name="connsiteY4" fmla="*/ 1252297 h 2281659"/>
                <a:gd name="connsiteX5" fmla="*/ 2120520 w 4546665"/>
                <a:gd name="connsiteY5" fmla="*/ 2057745 h 2281659"/>
                <a:gd name="connsiteX6" fmla="*/ 2120520 w 4546665"/>
                <a:gd name="connsiteY6" fmla="*/ 2281659 h 2281659"/>
                <a:gd name="connsiteX7" fmla="*/ 831592 w 4546665"/>
                <a:gd name="connsiteY7" fmla="*/ 1922596 h 2281659"/>
                <a:gd name="connsiteX8" fmla="*/ 2120520 w 4546665"/>
                <a:gd name="connsiteY8" fmla="*/ 1456812 h 2281659"/>
                <a:gd name="connsiteX9" fmla="*/ 2120520 w 4546665"/>
                <a:gd name="connsiteY9" fmla="*/ 1680726 h 2281659"/>
                <a:gd name="connsiteX10" fmla="*/ 4455563 w 4546665"/>
                <a:gd name="connsiteY10" fmla="*/ 1063787 h 2281659"/>
                <a:gd name="connsiteX0" fmla="*/ 0 w 3715073"/>
                <a:gd name="connsiteY0" fmla="*/ 1798652 h 2157715"/>
                <a:gd name="connsiteX1" fmla="*/ 1288928 w 3715073"/>
                <a:gd name="connsiteY1" fmla="*/ 1332868 h 2157715"/>
                <a:gd name="connsiteX2" fmla="*/ 1288928 w 3715073"/>
                <a:gd name="connsiteY2" fmla="*/ 1556782 h 2157715"/>
                <a:gd name="connsiteX3" fmla="*/ 3623971 w 3715073"/>
                <a:gd name="connsiteY3" fmla="*/ 939843 h 2157715"/>
                <a:gd name="connsiteX4" fmla="*/ 1288929 w 3715073"/>
                <a:gd name="connsiteY4" fmla="*/ 1933801 h 2157715"/>
                <a:gd name="connsiteX5" fmla="*/ 1288928 w 3715073"/>
                <a:gd name="connsiteY5" fmla="*/ 2157715 h 2157715"/>
                <a:gd name="connsiteX6" fmla="*/ 0 w 3715073"/>
                <a:gd name="connsiteY6" fmla="*/ 1798652 h 2157715"/>
                <a:gd name="connsiteX0" fmla="*/ 3714560 w 3715073"/>
                <a:gd name="connsiteY0" fmla="*/ 1128353 h 2157715"/>
                <a:gd name="connsiteX1" fmla="*/ 0 w 3715073"/>
                <a:gd name="connsiteY1" fmla="*/ 269545 h 2157715"/>
                <a:gd name="connsiteX2" fmla="*/ 4008 w 3715073"/>
                <a:gd name="connsiteY2" fmla="*/ 0 h 2157715"/>
                <a:gd name="connsiteX3" fmla="*/ 3714560 w 3715073"/>
                <a:gd name="connsiteY3" fmla="*/ 751334 h 2157715"/>
                <a:gd name="connsiteX4" fmla="*/ 3714560 w 3715073"/>
                <a:gd name="connsiteY4" fmla="*/ 1128353 h 2157715"/>
                <a:gd name="connsiteX0" fmla="*/ 3714560 w 3715073"/>
                <a:gd name="connsiteY0" fmla="*/ 1128353 h 2157715"/>
                <a:gd name="connsiteX1" fmla="*/ 0 w 3715073"/>
                <a:gd name="connsiteY1" fmla="*/ 269545 h 2157715"/>
                <a:gd name="connsiteX2" fmla="*/ 23264 w 3715073"/>
                <a:gd name="connsiteY2" fmla="*/ 8447 h 2157715"/>
                <a:gd name="connsiteX3" fmla="*/ 3714560 w 3715073"/>
                <a:gd name="connsiteY3" fmla="*/ 751334 h 2157715"/>
                <a:gd name="connsiteX4" fmla="*/ 3714560 w 3715073"/>
                <a:gd name="connsiteY4" fmla="*/ 1128353 h 2157715"/>
                <a:gd name="connsiteX5" fmla="*/ 1288928 w 3715073"/>
                <a:gd name="connsiteY5" fmla="*/ 1933801 h 2157715"/>
                <a:gd name="connsiteX6" fmla="*/ 1288928 w 3715073"/>
                <a:gd name="connsiteY6" fmla="*/ 2157715 h 2157715"/>
                <a:gd name="connsiteX7" fmla="*/ 0 w 3715073"/>
                <a:gd name="connsiteY7" fmla="*/ 1798652 h 2157715"/>
                <a:gd name="connsiteX8" fmla="*/ 1288928 w 3715073"/>
                <a:gd name="connsiteY8" fmla="*/ 1332868 h 2157715"/>
                <a:gd name="connsiteX9" fmla="*/ 1288928 w 3715073"/>
                <a:gd name="connsiteY9" fmla="*/ 1556782 h 2157715"/>
                <a:gd name="connsiteX10" fmla="*/ 3623971 w 3715073"/>
                <a:gd name="connsiteY10" fmla="*/ 939843 h 2157715"/>
                <a:gd name="connsiteX0" fmla="*/ 1524649 w 5239722"/>
                <a:gd name="connsiteY0" fmla="*/ 1805698 h 2164761"/>
                <a:gd name="connsiteX1" fmla="*/ 2813577 w 5239722"/>
                <a:gd name="connsiteY1" fmla="*/ 1339914 h 2164761"/>
                <a:gd name="connsiteX2" fmla="*/ 2813577 w 5239722"/>
                <a:gd name="connsiteY2" fmla="*/ 1563828 h 2164761"/>
                <a:gd name="connsiteX3" fmla="*/ 5148620 w 5239722"/>
                <a:gd name="connsiteY3" fmla="*/ 946889 h 2164761"/>
                <a:gd name="connsiteX4" fmla="*/ 2813578 w 5239722"/>
                <a:gd name="connsiteY4" fmla="*/ 1940847 h 2164761"/>
                <a:gd name="connsiteX5" fmla="*/ 2813577 w 5239722"/>
                <a:gd name="connsiteY5" fmla="*/ 2164761 h 2164761"/>
                <a:gd name="connsiteX6" fmla="*/ 1524649 w 5239722"/>
                <a:gd name="connsiteY6" fmla="*/ 1805698 h 2164761"/>
                <a:gd name="connsiteX0" fmla="*/ 5239209 w 5239722"/>
                <a:gd name="connsiteY0" fmla="*/ 1135399 h 2164761"/>
                <a:gd name="connsiteX1" fmla="*/ 1524649 w 5239722"/>
                <a:gd name="connsiteY1" fmla="*/ 276591 h 2164761"/>
                <a:gd name="connsiteX2" fmla="*/ 1528657 w 5239722"/>
                <a:gd name="connsiteY2" fmla="*/ 7046 h 2164761"/>
                <a:gd name="connsiteX3" fmla="*/ 5239209 w 5239722"/>
                <a:gd name="connsiteY3" fmla="*/ 758380 h 2164761"/>
                <a:gd name="connsiteX4" fmla="*/ 5239209 w 5239722"/>
                <a:gd name="connsiteY4" fmla="*/ 1135399 h 2164761"/>
                <a:gd name="connsiteX0" fmla="*/ 5239209 w 5239722"/>
                <a:gd name="connsiteY0" fmla="*/ 1135399 h 2164761"/>
                <a:gd name="connsiteX1" fmla="*/ 1524649 w 5239722"/>
                <a:gd name="connsiteY1" fmla="*/ 276591 h 2164761"/>
                <a:gd name="connsiteX2" fmla="*/ 0 w 5239722"/>
                <a:gd name="connsiteY2" fmla="*/ 0 h 2164761"/>
                <a:gd name="connsiteX3" fmla="*/ 5239209 w 5239722"/>
                <a:gd name="connsiteY3" fmla="*/ 758380 h 2164761"/>
                <a:gd name="connsiteX4" fmla="*/ 5239209 w 5239722"/>
                <a:gd name="connsiteY4" fmla="*/ 1135399 h 2164761"/>
                <a:gd name="connsiteX5" fmla="*/ 2813577 w 5239722"/>
                <a:gd name="connsiteY5" fmla="*/ 1940847 h 2164761"/>
                <a:gd name="connsiteX6" fmla="*/ 2813577 w 5239722"/>
                <a:gd name="connsiteY6" fmla="*/ 2164761 h 2164761"/>
                <a:gd name="connsiteX7" fmla="*/ 1524649 w 5239722"/>
                <a:gd name="connsiteY7" fmla="*/ 1805698 h 2164761"/>
                <a:gd name="connsiteX8" fmla="*/ 2813577 w 5239722"/>
                <a:gd name="connsiteY8" fmla="*/ 1339914 h 2164761"/>
                <a:gd name="connsiteX9" fmla="*/ 2813577 w 5239722"/>
                <a:gd name="connsiteY9" fmla="*/ 1563828 h 2164761"/>
                <a:gd name="connsiteX10" fmla="*/ 5148620 w 5239722"/>
                <a:gd name="connsiteY10" fmla="*/ 946889 h 2164761"/>
                <a:gd name="connsiteX0" fmla="*/ 1524649 w 5239722"/>
                <a:gd name="connsiteY0" fmla="*/ 1805698 h 2164761"/>
                <a:gd name="connsiteX1" fmla="*/ 2813577 w 5239722"/>
                <a:gd name="connsiteY1" fmla="*/ 1339914 h 2164761"/>
                <a:gd name="connsiteX2" fmla="*/ 2813577 w 5239722"/>
                <a:gd name="connsiteY2" fmla="*/ 1563828 h 2164761"/>
                <a:gd name="connsiteX3" fmla="*/ 5148620 w 5239722"/>
                <a:gd name="connsiteY3" fmla="*/ 946889 h 2164761"/>
                <a:gd name="connsiteX4" fmla="*/ 2813578 w 5239722"/>
                <a:gd name="connsiteY4" fmla="*/ 1940847 h 2164761"/>
                <a:gd name="connsiteX5" fmla="*/ 2813577 w 5239722"/>
                <a:gd name="connsiteY5" fmla="*/ 2164761 h 2164761"/>
                <a:gd name="connsiteX6" fmla="*/ 1524649 w 5239722"/>
                <a:gd name="connsiteY6" fmla="*/ 1805698 h 2164761"/>
                <a:gd name="connsiteX0" fmla="*/ 5239209 w 5239722"/>
                <a:gd name="connsiteY0" fmla="*/ 1135399 h 2164761"/>
                <a:gd name="connsiteX1" fmla="*/ 1524649 w 5239722"/>
                <a:gd name="connsiteY1" fmla="*/ 276591 h 2164761"/>
                <a:gd name="connsiteX2" fmla="*/ 1528657 w 5239722"/>
                <a:gd name="connsiteY2" fmla="*/ 7046 h 2164761"/>
                <a:gd name="connsiteX3" fmla="*/ 5239209 w 5239722"/>
                <a:gd name="connsiteY3" fmla="*/ 758380 h 2164761"/>
                <a:gd name="connsiteX4" fmla="*/ 5239209 w 5239722"/>
                <a:gd name="connsiteY4" fmla="*/ 1135399 h 2164761"/>
                <a:gd name="connsiteX0" fmla="*/ 5239209 w 5239722"/>
                <a:gd name="connsiteY0" fmla="*/ 1135399 h 2164761"/>
                <a:gd name="connsiteX1" fmla="*/ 17831 w 5239722"/>
                <a:gd name="connsiteY1" fmla="*/ 323070 h 2164761"/>
                <a:gd name="connsiteX2" fmla="*/ 0 w 5239722"/>
                <a:gd name="connsiteY2" fmla="*/ 0 h 2164761"/>
                <a:gd name="connsiteX3" fmla="*/ 5239209 w 5239722"/>
                <a:gd name="connsiteY3" fmla="*/ 758380 h 2164761"/>
                <a:gd name="connsiteX4" fmla="*/ 5239209 w 5239722"/>
                <a:gd name="connsiteY4" fmla="*/ 1135399 h 2164761"/>
                <a:gd name="connsiteX5" fmla="*/ 2813577 w 5239722"/>
                <a:gd name="connsiteY5" fmla="*/ 1940847 h 2164761"/>
                <a:gd name="connsiteX6" fmla="*/ 2813577 w 5239722"/>
                <a:gd name="connsiteY6" fmla="*/ 2164761 h 2164761"/>
                <a:gd name="connsiteX7" fmla="*/ 1524649 w 5239722"/>
                <a:gd name="connsiteY7" fmla="*/ 1805698 h 2164761"/>
                <a:gd name="connsiteX8" fmla="*/ 2813577 w 5239722"/>
                <a:gd name="connsiteY8" fmla="*/ 1339914 h 2164761"/>
                <a:gd name="connsiteX9" fmla="*/ 2813577 w 5239722"/>
                <a:gd name="connsiteY9" fmla="*/ 1563828 h 2164761"/>
                <a:gd name="connsiteX10" fmla="*/ 5148620 w 5239722"/>
                <a:gd name="connsiteY10" fmla="*/ 946889 h 2164761"/>
                <a:gd name="connsiteX0" fmla="*/ 1524649 w 5239722"/>
                <a:gd name="connsiteY0" fmla="*/ 1798652 h 2157715"/>
                <a:gd name="connsiteX1" fmla="*/ 2813577 w 5239722"/>
                <a:gd name="connsiteY1" fmla="*/ 1332868 h 2157715"/>
                <a:gd name="connsiteX2" fmla="*/ 2813577 w 5239722"/>
                <a:gd name="connsiteY2" fmla="*/ 1556782 h 2157715"/>
                <a:gd name="connsiteX3" fmla="*/ 5148620 w 5239722"/>
                <a:gd name="connsiteY3" fmla="*/ 939843 h 2157715"/>
                <a:gd name="connsiteX4" fmla="*/ 2813578 w 5239722"/>
                <a:gd name="connsiteY4" fmla="*/ 1933801 h 2157715"/>
                <a:gd name="connsiteX5" fmla="*/ 2813577 w 5239722"/>
                <a:gd name="connsiteY5" fmla="*/ 2157715 h 2157715"/>
                <a:gd name="connsiteX6" fmla="*/ 1524649 w 5239722"/>
                <a:gd name="connsiteY6" fmla="*/ 1798652 h 2157715"/>
                <a:gd name="connsiteX0" fmla="*/ 5239209 w 5239722"/>
                <a:gd name="connsiteY0" fmla="*/ 1128353 h 2157715"/>
                <a:gd name="connsiteX1" fmla="*/ 1524649 w 5239722"/>
                <a:gd name="connsiteY1" fmla="*/ 269545 h 2157715"/>
                <a:gd name="connsiteX2" fmla="*/ 1528657 w 5239722"/>
                <a:gd name="connsiteY2" fmla="*/ 0 h 2157715"/>
                <a:gd name="connsiteX3" fmla="*/ 5239209 w 5239722"/>
                <a:gd name="connsiteY3" fmla="*/ 751334 h 2157715"/>
                <a:gd name="connsiteX4" fmla="*/ 5239209 w 5239722"/>
                <a:gd name="connsiteY4" fmla="*/ 1128353 h 2157715"/>
                <a:gd name="connsiteX0" fmla="*/ 5239209 w 5239722"/>
                <a:gd name="connsiteY0" fmla="*/ 1128353 h 2157715"/>
                <a:gd name="connsiteX1" fmla="*/ 17831 w 5239722"/>
                <a:gd name="connsiteY1" fmla="*/ 316024 h 2157715"/>
                <a:gd name="connsiteX2" fmla="*/ 0 w 5239722"/>
                <a:gd name="connsiteY2" fmla="*/ 70419 h 2157715"/>
                <a:gd name="connsiteX3" fmla="*/ 5239209 w 5239722"/>
                <a:gd name="connsiteY3" fmla="*/ 751334 h 2157715"/>
                <a:gd name="connsiteX4" fmla="*/ 5239209 w 5239722"/>
                <a:gd name="connsiteY4" fmla="*/ 1128353 h 2157715"/>
                <a:gd name="connsiteX5" fmla="*/ 2813577 w 5239722"/>
                <a:gd name="connsiteY5" fmla="*/ 1933801 h 2157715"/>
                <a:gd name="connsiteX6" fmla="*/ 2813577 w 5239722"/>
                <a:gd name="connsiteY6" fmla="*/ 2157715 h 2157715"/>
                <a:gd name="connsiteX7" fmla="*/ 1524649 w 5239722"/>
                <a:gd name="connsiteY7" fmla="*/ 1798652 h 2157715"/>
                <a:gd name="connsiteX8" fmla="*/ 2813577 w 5239722"/>
                <a:gd name="connsiteY8" fmla="*/ 1332868 h 2157715"/>
                <a:gd name="connsiteX9" fmla="*/ 2813577 w 5239722"/>
                <a:gd name="connsiteY9" fmla="*/ 1556782 h 2157715"/>
                <a:gd name="connsiteX10" fmla="*/ 5148620 w 5239722"/>
                <a:gd name="connsiteY10" fmla="*/ 939843 h 2157715"/>
                <a:gd name="connsiteX0" fmla="*/ 1543905 w 5258978"/>
                <a:gd name="connsiteY0" fmla="*/ 1736680 h 2095743"/>
                <a:gd name="connsiteX1" fmla="*/ 2832833 w 5258978"/>
                <a:gd name="connsiteY1" fmla="*/ 1270896 h 2095743"/>
                <a:gd name="connsiteX2" fmla="*/ 2832833 w 5258978"/>
                <a:gd name="connsiteY2" fmla="*/ 1494810 h 2095743"/>
                <a:gd name="connsiteX3" fmla="*/ 5167876 w 5258978"/>
                <a:gd name="connsiteY3" fmla="*/ 877871 h 2095743"/>
                <a:gd name="connsiteX4" fmla="*/ 2832834 w 5258978"/>
                <a:gd name="connsiteY4" fmla="*/ 1871829 h 2095743"/>
                <a:gd name="connsiteX5" fmla="*/ 2832833 w 5258978"/>
                <a:gd name="connsiteY5" fmla="*/ 2095743 h 2095743"/>
                <a:gd name="connsiteX6" fmla="*/ 1543905 w 5258978"/>
                <a:gd name="connsiteY6" fmla="*/ 1736680 h 2095743"/>
                <a:gd name="connsiteX0" fmla="*/ 5258465 w 5258978"/>
                <a:gd name="connsiteY0" fmla="*/ 1066381 h 2095743"/>
                <a:gd name="connsiteX1" fmla="*/ 1543905 w 5258978"/>
                <a:gd name="connsiteY1" fmla="*/ 207573 h 2095743"/>
                <a:gd name="connsiteX2" fmla="*/ 0 w 5258978"/>
                <a:gd name="connsiteY2" fmla="*/ 0 h 2095743"/>
                <a:gd name="connsiteX3" fmla="*/ 5258465 w 5258978"/>
                <a:gd name="connsiteY3" fmla="*/ 689362 h 2095743"/>
                <a:gd name="connsiteX4" fmla="*/ 5258465 w 5258978"/>
                <a:gd name="connsiteY4" fmla="*/ 1066381 h 2095743"/>
                <a:gd name="connsiteX0" fmla="*/ 5258465 w 5258978"/>
                <a:gd name="connsiteY0" fmla="*/ 1066381 h 2095743"/>
                <a:gd name="connsiteX1" fmla="*/ 37087 w 5258978"/>
                <a:gd name="connsiteY1" fmla="*/ 254052 h 2095743"/>
                <a:gd name="connsiteX2" fmla="*/ 19256 w 5258978"/>
                <a:gd name="connsiteY2" fmla="*/ 8447 h 2095743"/>
                <a:gd name="connsiteX3" fmla="*/ 5258465 w 5258978"/>
                <a:gd name="connsiteY3" fmla="*/ 689362 h 2095743"/>
                <a:gd name="connsiteX4" fmla="*/ 5258465 w 5258978"/>
                <a:gd name="connsiteY4" fmla="*/ 1066381 h 2095743"/>
                <a:gd name="connsiteX5" fmla="*/ 2832833 w 5258978"/>
                <a:gd name="connsiteY5" fmla="*/ 1871829 h 2095743"/>
                <a:gd name="connsiteX6" fmla="*/ 2832833 w 5258978"/>
                <a:gd name="connsiteY6" fmla="*/ 2095743 h 2095743"/>
                <a:gd name="connsiteX7" fmla="*/ 1543905 w 5258978"/>
                <a:gd name="connsiteY7" fmla="*/ 1736680 h 2095743"/>
                <a:gd name="connsiteX8" fmla="*/ 2832833 w 5258978"/>
                <a:gd name="connsiteY8" fmla="*/ 1270896 h 2095743"/>
                <a:gd name="connsiteX9" fmla="*/ 2832833 w 5258978"/>
                <a:gd name="connsiteY9" fmla="*/ 1494810 h 2095743"/>
                <a:gd name="connsiteX10" fmla="*/ 5167876 w 5258978"/>
                <a:gd name="connsiteY10" fmla="*/ 877871 h 2095743"/>
                <a:gd name="connsiteX0" fmla="*/ 1543905 w 5258978"/>
                <a:gd name="connsiteY0" fmla="*/ 1736680 h 2095743"/>
                <a:gd name="connsiteX1" fmla="*/ 2832833 w 5258978"/>
                <a:gd name="connsiteY1" fmla="*/ 1270896 h 2095743"/>
                <a:gd name="connsiteX2" fmla="*/ 2832833 w 5258978"/>
                <a:gd name="connsiteY2" fmla="*/ 1494810 h 2095743"/>
                <a:gd name="connsiteX3" fmla="*/ 5167876 w 5258978"/>
                <a:gd name="connsiteY3" fmla="*/ 877871 h 2095743"/>
                <a:gd name="connsiteX4" fmla="*/ 2832834 w 5258978"/>
                <a:gd name="connsiteY4" fmla="*/ 1871829 h 2095743"/>
                <a:gd name="connsiteX5" fmla="*/ 2832833 w 5258978"/>
                <a:gd name="connsiteY5" fmla="*/ 2095743 h 2095743"/>
                <a:gd name="connsiteX6" fmla="*/ 1543905 w 5258978"/>
                <a:gd name="connsiteY6" fmla="*/ 1736680 h 2095743"/>
                <a:gd name="connsiteX0" fmla="*/ 5258465 w 5258978"/>
                <a:gd name="connsiteY0" fmla="*/ 1066381 h 2095743"/>
                <a:gd name="connsiteX1" fmla="*/ 78182 w 5258978"/>
                <a:gd name="connsiteY1" fmla="*/ 238559 h 2095743"/>
                <a:gd name="connsiteX2" fmla="*/ 0 w 5258978"/>
                <a:gd name="connsiteY2" fmla="*/ 0 h 2095743"/>
                <a:gd name="connsiteX3" fmla="*/ 5258465 w 5258978"/>
                <a:gd name="connsiteY3" fmla="*/ 689362 h 2095743"/>
                <a:gd name="connsiteX4" fmla="*/ 5258465 w 5258978"/>
                <a:gd name="connsiteY4" fmla="*/ 1066381 h 2095743"/>
                <a:gd name="connsiteX0" fmla="*/ 5258465 w 5258978"/>
                <a:gd name="connsiteY0" fmla="*/ 1066381 h 2095743"/>
                <a:gd name="connsiteX1" fmla="*/ 37087 w 5258978"/>
                <a:gd name="connsiteY1" fmla="*/ 254052 h 2095743"/>
                <a:gd name="connsiteX2" fmla="*/ 19256 w 5258978"/>
                <a:gd name="connsiteY2" fmla="*/ 8447 h 2095743"/>
                <a:gd name="connsiteX3" fmla="*/ 5258465 w 5258978"/>
                <a:gd name="connsiteY3" fmla="*/ 689362 h 2095743"/>
                <a:gd name="connsiteX4" fmla="*/ 5258465 w 5258978"/>
                <a:gd name="connsiteY4" fmla="*/ 1066381 h 2095743"/>
                <a:gd name="connsiteX5" fmla="*/ 2832833 w 5258978"/>
                <a:gd name="connsiteY5" fmla="*/ 1871829 h 2095743"/>
                <a:gd name="connsiteX6" fmla="*/ 2832833 w 5258978"/>
                <a:gd name="connsiteY6" fmla="*/ 2095743 h 2095743"/>
                <a:gd name="connsiteX7" fmla="*/ 1543905 w 5258978"/>
                <a:gd name="connsiteY7" fmla="*/ 1736680 h 2095743"/>
                <a:gd name="connsiteX8" fmla="*/ 2832833 w 5258978"/>
                <a:gd name="connsiteY8" fmla="*/ 1270896 h 2095743"/>
                <a:gd name="connsiteX9" fmla="*/ 2832833 w 5258978"/>
                <a:gd name="connsiteY9" fmla="*/ 1494810 h 2095743"/>
                <a:gd name="connsiteX10" fmla="*/ 5167876 w 5258978"/>
                <a:gd name="connsiteY10" fmla="*/ 877871 h 2095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58978" h="2095743" stroke="0" extrusionOk="0">
                  <a:moveTo>
                    <a:pt x="1543905" y="1736680"/>
                  </a:moveTo>
                  <a:lnTo>
                    <a:pt x="2832833" y="1270896"/>
                  </a:lnTo>
                  <a:lnTo>
                    <a:pt x="2832833" y="1494810"/>
                  </a:lnTo>
                  <a:cubicBezTo>
                    <a:pt x="4012880" y="1393869"/>
                    <a:pt x="4891695" y="1161678"/>
                    <a:pt x="5167876" y="877871"/>
                  </a:cubicBezTo>
                  <a:cubicBezTo>
                    <a:pt x="5576375" y="1297648"/>
                    <a:pt x="4578233" y="1722528"/>
                    <a:pt x="2832834" y="1871829"/>
                  </a:cubicBezTo>
                  <a:cubicBezTo>
                    <a:pt x="2832834" y="1946467"/>
                    <a:pt x="2832833" y="2021105"/>
                    <a:pt x="2832833" y="2095743"/>
                  </a:cubicBezTo>
                  <a:lnTo>
                    <a:pt x="1543905" y="1736680"/>
                  </a:lnTo>
                  <a:close/>
                </a:path>
                <a:path w="5258978" h="2095743" fill="darkenLess" stroke="0" extrusionOk="0">
                  <a:moveTo>
                    <a:pt x="5258465" y="1066381"/>
                  </a:moveTo>
                  <a:cubicBezTo>
                    <a:pt x="5258465" y="592074"/>
                    <a:pt x="2129677" y="238559"/>
                    <a:pt x="78182" y="238559"/>
                  </a:cubicBezTo>
                  <a:lnTo>
                    <a:pt x="0" y="0"/>
                  </a:lnTo>
                  <a:cubicBezTo>
                    <a:pt x="2051495" y="0"/>
                    <a:pt x="5258465" y="215055"/>
                    <a:pt x="5258465" y="689362"/>
                  </a:cubicBezTo>
                  <a:lnTo>
                    <a:pt x="5258465" y="1066381"/>
                  </a:lnTo>
                  <a:close/>
                </a:path>
                <a:path w="5258978" h="2095743" fill="none" extrusionOk="0">
                  <a:moveTo>
                    <a:pt x="5258465" y="1066381"/>
                  </a:moveTo>
                  <a:cubicBezTo>
                    <a:pt x="5258465" y="592074"/>
                    <a:pt x="2088582" y="254052"/>
                    <a:pt x="37087" y="254052"/>
                  </a:cubicBezTo>
                  <a:cubicBezTo>
                    <a:pt x="37087" y="128379"/>
                    <a:pt x="19256" y="134120"/>
                    <a:pt x="19256" y="8447"/>
                  </a:cubicBezTo>
                  <a:cubicBezTo>
                    <a:pt x="2070751" y="8447"/>
                    <a:pt x="5258465" y="215055"/>
                    <a:pt x="5258465" y="689362"/>
                  </a:cubicBezTo>
                  <a:lnTo>
                    <a:pt x="5258465" y="1066381"/>
                  </a:lnTo>
                  <a:cubicBezTo>
                    <a:pt x="5258465" y="1425756"/>
                    <a:pt x="4290642" y="1747128"/>
                    <a:pt x="2832833" y="1871829"/>
                  </a:cubicBezTo>
                  <a:lnTo>
                    <a:pt x="2832833" y="2095743"/>
                  </a:lnTo>
                  <a:lnTo>
                    <a:pt x="1543905" y="1736680"/>
                  </a:lnTo>
                  <a:lnTo>
                    <a:pt x="2832833" y="1270896"/>
                  </a:lnTo>
                  <a:lnTo>
                    <a:pt x="2832833" y="1494810"/>
                  </a:lnTo>
                  <a:cubicBezTo>
                    <a:pt x="4012880" y="1393869"/>
                    <a:pt x="4891695" y="1161678"/>
                    <a:pt x="5167876" y="877871"/>
                  </a:cubicBezTo>
                </a:path>
              </a:pathLst>
            </a:custGeom>
            <a:solidFill>
              <a:srgbClr val="00529D"/>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a:p>
          </p:txBody>
        </p:sp>
        <p:sp>
          <p:nvSpPr>
            <p:cNvPr id="34" name="TextBox 33">
              <a:extLst>
                <a:ext uri="{FF2B5EF4-FFF2-40B4-BE49-F238E27FC236}">
                  <a16:creationId xmlns:a16="http://schemas.microsoft.com/office/drawing/2014/main" id="{95BBC056-BD99-42A8-88A1-190B968D57A6}"/>
                </a:ext>
              </a:extLst>
            </p:cNvPr>
            <p:cNvSpPr txBox="1"/>
            <p:nvPr/>
          </p:nvSpPr>
          <p:spPr>
            <a:xfrm>
              <a:off x="5389279" y="5813949"/>
              <a:ext cx="1463040" cy="923330"/>
            </a:xfrm>
            <a:prstGeom prst="rect">
              <a:avLst/>
            </a:prstGeom>
            <a:solidFill>
              <a:schemeClr val="tx2">
                <a:lumMod val="50000"/>
                <a:alpha val="25000"/>
              </a:schemeClr>
            </a:solidFill>
          </p:spPr>
          <p:txBody>
            <a:bodyPr wrap="square" rtlCol="0">
              <a:spAutoFit/>
            </a:bodyPr>
            <a:lstStyle/>
            <a:p>
              <a:pPr>
                <a:buSzPct val="50000"/>
              </a:pPr>
              <a:r>
                <a:rPr lang="en-US">
                  <a:solidFill>
                    <a:schemeClr val="bg1"/>
                  </a:solidFill>
                </a:rPr>
                <a:t>↓Crop Yields</a:t>
              </a:r>
            </a:p>
            <a:p>
              <a:pPr>
                <a:buSzPct val="50000"/>
              </a:pPr>
              <a:r>
                <a:rPr lang="en-US">
                  <a:solidFill>
                    <a:schemeClr val="bg1"/>
                  </a:solidFill>
                </a:rPr>
                <a:t>↑Hunger</a:t>
              </a:r>
            </a:p>
            <a:p>
              <a:pPr>
                <a:buSzPct val="50000"/>
              </a:pPr>
              <a:r>
                <a:rPr lang="en-US">
                  <a:solidFill>
                    <a:schemeClr val="bg1"/>
                  </a:solidFill>
                </a:rPr>
                <a:t>↑</a:t>
              </a:r>
              <a:r>
                <a:rPr lang="en-US" sz="1600">
                  <a:solidFill>
                    <a:schemeClr val="bg1"/>
                  </a:solidFill>
                </a:rPr>
                <a:t>Malnutrition</a:t>
              </a:r>
            </a:p>
          </p:txBody>
        </p:sp>
      </p:grpSp>
      <p:grpSp>
        <p:nvGrpSpPr>
          <p:cNvPr id="6" name="Group 5">
            <a:extLst>
              <a:ext uri="{FF2B5EF4-FFF2-40B4-BE49-F238E27FC236}">
                <a16:creationId xmlns:a16="http://schemas.microsoft.com/office/drawing/2014/main" id="{9AB7A8AF-CA2E-4FC4-91A0-BB60BF71ED6D}"/>
              </a:ext>
            </a:extLst>
          </p:cNvPr>
          <p:cNvGrpSpPr/>
          <p:nvPr/>
        </p:nvGrpSpPr>
        <p:grpSpPr>
          <a:xfrm>
            <a:off x="5025421" y="3453360"/>
            <a:ext cx="3994038" cy="2637547"/>
            <a:chOff x="5025421" y="3453360"/>
            <a:chExt cx="3994038" cy="2637547"/>
          </a:xfrm>
        </p:grpSpPr>
        <p:sp>
          <p:nvSpPr>
            <p:cNvPr id="31" name="Arrow: Curved Left 4">
              <a:extLst>
                <a:ext uri="{FF2B5EF4-FFF2-40B4-BE49-F238E27FC236}">
                  <a16:creationId xmlns:a16="http://schemas.microsoft.com/office/drawing/2014/main" id="{1E73B80F-AB5C-4022-AD9A-7DDF5ACAEF1D}"/>
                </a:ext>
              </a:extLst>
            </p:cNvPr>
            <p:cNvSpPr>
              <a:spLocks noChangeAspect="1"/>
            </p:cNvSpPr>
            <p:nvPr/>
          </p:nvSpPr>
          <p:spPr>
            <a:xfrm>
              <a:off x="5025421" y="4242971"/>
              <a:ext cx="2530998" cy="1022234"/>
            </a:xfrm>
            <a:custGeom>
              <a:avLst/>
              <a:gdLst>
                <a:gd name="connsiteX0" fmla="*/ 0 w 3714560"/>
                <a:gd name="connsiteY0" fmla="*/ 1906126 h 2318549"/>
                <a:gd name="connsiteX1" fmla="*/ 1288928 w 3714560"/>
                <a:gd name="connsiteY1" fmla="*/ 1440342 h 2318549"/>
                <a:gd name="connsiteX2" fmla="*/ 1288928 w 3714560"/>
                <a:gd name="connsiteY2" fmla="*/ 1664256 h 2318549"/>
                <a:gd name="connsiteX3" fmla="*/ 3623971 w 3714560"/>
                <a:gd name="connsiteY3" fmla="*/ 1047317 h 2318549"/>
                <a:gd name="connsiteX4" fmla="*/ 1288929 w 3714560"/>
                <a:gd name="connsiteY4" fmla="*/ 2041275 h 2318549"/>
                <a:gd name="connsiteX5" fmla="*/ 1288928 w 3714560"/>
                <a:gd name="connsiteY5" fmla="*/ 2265189 h 2318549"/>
                <a:gd name="connsiteX6" fmla="*/ 0 w 3714560"/>
                <a:gd name="connsiteY6" fmla="*/ 1906126 h 2318549"/>
                <a:gd name="connsiteX0" fmla="*/ 3714560 w 3714560"/>
                <a:gd name="connsiteY0" fmla="*/ 1235827 h 2318549"/>
                <a:gd name="connsiteX1" fmla="*/ 0 w 3714560"/>
                <a:gd name="connsiteY1" fmla="*/ 377019 h 2318549"/>
                <a:gd name="connsiteX2" fmla="*/ 0 w 3714560"/>
                <a:gd name="connsiteY2" fmla="*/ 0 h 2318549"/>
                <a:gd name="connsiteX3" fmla="*/ 3714560 w 3714560"/>
                <a:gd name="connsiteY3" fmla="*/ 858808 h 2318549"/>
                <a:gd name="connsiteX4" fmla="*/ 3714560 w 3714560"/>
                <a:gd name="connsiteY4" fmla="*/ 1235827 h 2318549"/>
                <a:gd name="connsiteX0" fmla="*/ 3714560 w 3714560"/>
                <a:gd name="connsiteY0" fmla="*/ 1235827 h 2318549"/>
                <a:gd name="connsiteX1" fmla="*/ 0 w 3714560"/>
                <a:gd name="connsiteY1" fmla="*/ 377019 h 2318549"/>
                <a:gd name="connsiteX2" fmla="*/ 0 w 3714560"/>
                <a:gd name="connsiteY2" fmla="*/ 0 h 2318549"/>
                <a:gd name="connsiteX3" fmla="*/ 3714560 w 3714560"/>
                <a:gd name="connsiteY3" fmla="*/ 858808 h 2318549"/>
                <a:gd name="connsiteX4" fmla="*/ 3714560 w 3714560"/>
                <a:gd name="connsiteY4" fmla="*/ 1235827 h 2318549"/>
                <a:gd name="connsiteX5" fmla="*/ 1288928 w 3714560"/>
                <a:gd name="connsiteY5" fmla="*/ 2041275 h 2318549"/>
                <a:gd name="connsiteX6" fmla="*/ 1288928 w 3714560"/>
                <a:gd name="connsiteY6" fmla="*/ 2265189 h 2318549"/>
                <a:gd name="connsiteX7" fmla="*/ 0 w 3714560"/>
                <a:gd name="connsiteY7" fmla="*/ 1906126 h 2318549"/>
                <a:gd name="connsiteX8" fmla="*/ 1288928 w 3714560"/>
                <a:gd name="connsiteY8" fmla="*/ 1440342 h 2318549"/>
                <a:gd name="connsiteX9" fmla="*/ 1288928 w 3714560"/>
                <a:gd name="connsiteY9" fmla="*/ 1664256 h 2318549"/>
                <a:gd name="connsiteX10" fmla="*/ 3623971 w 3714560"/>
                <a:gd name="connsiteY10" fmla="*/ 1047317 h 2318549"/>
                <a:gd name="connsiteX0" fmla="*/ 798638 w 4513711"/>
                <a:gd name="connsiteY0" fmla="*/ 1914151 h 2273214"/>
                <a:gd name="connsiteX1" fmla="*/ 2087566 w 4513711"/>
                <a:gd name="connsiteY1" fmla="*/ 1448367 h 2273214"/>
                <a:gd name="connsiteX2" fmla="*/ 2087566 w 4513711"/>
                <a:gd name="connsiteY2" fmla="*/ 1672281 h 2273214"/>
                <a:gd name="connsiteX3" fmla="*/ 4422609 w 4513711"/>
                <a:gd name="connsiteY3" fmla="*/ 1055342 h 2273214"/>
                <a:gd name="connsiteX4" fmla="*/ 2087567 w 4513711"/>
                <a:gd name="connsiteY4" fmla="*/ 2049300 h 2273214"/>
                <a:gd name="connsiteX5" fmla="*/ 2087566 w 4513711"/>
                <a:gd name="connsiteY5" fmla="*/ 2273214 h 2273214"/>
                <a:gd name="connsiteX6" fmla="*/ 798638 w 4513711"/>
                <a:gd name="connsiteY6" fmla="*/ 1914151 h 2273214"/>
                <a:gd name="connsiteX0" fmla="*/ 4513198 w 4513711"/>
                <a:gd name="connsiteY0" fmla="*/ 1243852 h 2273214"/>
                <a:gd name="connsiteX1" fmla="*/ 798638 w 4513711"/>
                <a:gd name="connsiteY1" fmla="*/ 385044 h 2273214"/>
                <a:gd name="connsiteX2" fmla="*/ 798638 w 4513711"/>
                <a:gd name="connsiteY2" fmla="*/ 8025 h 2273214"/>
                <a:gd name="connsiteX3" fmla="*/ 4513198 w 4513711"/>
                <a:gd name="connsiteY3" fmla="*/ 866833 h 2273214"/>
                <a:gd name="connsiteX4" fmla="*/ 4513198 w 4513711"/>
                <a:gd name="connsiteY4" fmla="*/ 1243852 h 2273214"/>
                <a:gd name="connsiteX0" fmla="*/ 4513198 w 4513711"/>
                <a:gd name="connsiteY0" fmla="*/ 1243852 h 2273214"/>
                <a:gd name="connsiteX1" fmla="*/ 798638 w 4513711"/>
                <a:gd name="connsiteY1" fmla="*/ 385044 h 2273214"/>
                <a:gd name="connsiteX2" fmla="*/ 0 w 4513711"/>
                <a:gd name="connsiteY2" fmla="*/ 0 h 2273214"/>
                <a:gd name="connsiteX3" fmla="*/ 4513198 w 4513711"/>
                <a:gd name="connsiteY3" fmla="*/ 866833 h 2273214"/>
                <a:gd name="connsiteX4" fmla="*/ 4513198 w 4513711"/>
                <a:gd name="connsiteY4" fmla="*/ 1243852 h 2273214"/>
                <a:gd name="connsiteX5" fmla="*/ 2087566 w 4513711"/>
                <a:gd name="connsiteY5" fmla="*/ 2049300 h 2273214"/>
                <a:gd name="connsiteX6" fmla="*/ 2087566 w 4513711"/>
                <a:gd name="connsiteY6" fmla="*/ 2273214 h 2273214"/>
                <a:gd name="connsiteX7" fmla="*/ 798638 w 4513711"/>
                <a:gd name="connsiteY7" fmla="*/ 1914151 h 2273214"/>
                <a:gd name="connsiteX8" fmla="*/ 2087566 w 4513711"/>
                <a:gd name="connsiteY8" fmla="*/ 1448367 h 2273214"/>
                <a:gd name="connsiteX9" fmla="*/ 2087566 w 4513711"/>
                <a:gd name="connsiteY9" fmla="*/ 1672281 h 2273214"/>
                <a:gd name="connsiteX10" fmla="*/ 4422609 w 4513711"/>
                <a:gd name="connsiteY10" fmla="*/ 1055342 h 2273214"/>
                <a:gd name="connsiteX0" fmla="*/ 831592 w 4546665"/>
                <a:gd name="connsiteY0" fmla="*/ 1922596 h 2281659"/>
                <a:gd name="connsiteX1" fmla="*/ 2120520 w 4546665"/>
                <a:gd name="connsiteY1" fmla="*/ 1456812 h 2281659"/>
                <a:gd name="connsiteX2" fmla="*/ 2120520 w 4546665"/>
                <a:gd name="connsiteY2" fmla="*/ 1680726 h 2281659"/>
                <a:gd name="connsiteX3" fmla="*/ 4455563 w 4546665"/>
                <a:gd name="connsiteY3" fmla="*/ 1063787 h 2281659"/>
                <a:gd name="connsiteX4" fmla="*/ 2120521 w 4546665"/>
                <a:gd name="connsiteY4" fmla="*/ 2057745 h 2281659"/>
                <a:gd name="connsiteX5" fmla="*/ 2120520 w 4546665"/>
                <a:gd name="connsiteY5" fmla="*/ 2281659 h 2281659"/>
                <a:gd name="connsiteX6" fmla="*/ 831592 w 4546665"/>
                <a:gd name="connsiteY6" fmla="*/ 1922596 h 2281659"/>
                <a:gd name="connsiteX0" fmla="*/ 4546152 w 4546665"/>
                <a:gd name="connsiteY0" fmla="*/ 1252297 h 2281659"/>
                <a:gd name="connsiteX1" fmla="*/ 831592 w 4546665"/>
                <a:gd name="connsiteY1" fmla="*/ 393489 h 2281659"/>
                <a:gd name="connsiteX2" fmla="*/ 0 w 4546665"/>
                <a:gd name="connsiteY2" fmla="*/ 0 h 2281659"/>
                <a:gd name="connsiteX3" fmla="*/ 4546152 w 4546665"/>
                <a:gd name="connsiteY3" fmla="*/ 875278 h 2281659"/>
                <a:gd name="connsiteX4" fmla="*/ 4546152 w 4546665"/>
                <a:gd name="connsiteY4" fmla="*/ 1252297 h 2281659"/>
                <a:gd name="connsiteX0" fmla="*/ 4546152 w 4546665"/>
                <a:gd name="connsiteY0" fmla="*/ 1252297 h 2281659"/>
                <a:gd name="connsiteX1" fmla="*/ 831592 w 4546665"/>
                <a:gd name="connsiteY1" fmla="*/ 393489 h 2281659"/>
                <a:gd name="connsiteX2" fmla="*/ 32954 w 4546665"/>
                <a:gd name="connsiteY2" fmla="*/ 8445 h 2281659"/>
                <a:gd name="connsiteX3" fmla="*/ 4546152 w 4546665"/>
                <a:gd name="connsiteY3" fmla="*/ 875278 h 2281659"/>
                <a:gd name="connsiteX4" fmla="*/ 4546152 w 4546665"/>
                <a:gd name="connsiteY4" fmla="*/ 1252297 h 2281659"/>
                <a:gd name="connsiteX5" fmla="*/ 2120520 w 4546665"/>
                <a:gd name="connsiteY5" fmla="*/ 2057745 h 2281659"/>
                <a:gd name="connsiteX6" fmla="*/ 2120520 w 4546665"/>
                <a:gd name="connsiteY6" fmla="*/ 2281659 h 2281659"/>
                <a:gd name="connsiteX7" fmla="*/ 831592 w 4546665"/>
                <a:gd name="connsiteY7" fmla="*/ 1922596 h 2281659"/>
                <a:gd name="connsiteX8" fmla="*/ 2120520 w 4546665"/>
                <a:gd name="connsiteY8" fmla="*/ 1456812 h 2281659"/>
                <a:gd name="connsiteX9" fmla="*/ 2120520 w 4546665"/>
                <a:gd name="connsiteY9" fmla="*/ 1680726 h 2281659"/>
                <a:gd name="connsiteX10" fmla="*/ 4455563 w 4546665"/>
                <a:gd name="connsiteY10" fmla="*/ 1063787 h 2281659"/>
                <a:gd name="connsiteX0" fmla="*/ 831592 w 4546665"/>
                <a:gd name="connsiteY0" fmla="*/ 1922596 h 2281659"/>
                <a:gd name="connsiteX1" fmla="*/ 2120520 w 4546665"/>
                <a:gd name="connsiteY1" fmla="*/ 1456812 h 2281659"/>
                <a:gd name="connsiteX2" fmla="*/ 2120520 w 4546665"/>
                <a:gd name="connsiteY2" fmla="*/ 1680726 h 2281659"/>
                <a:gd name="connsiteX3" fmla="*/ 4455563 w 4546665"/>
                <a:gd name="connsiteY3" fmla="*/ 1063787 h 2281659"/>
                <a:gd name="connsiteX4" fmla="*/ 2120521 w 4546665"/>
                <a:gd name="connsiteY4" fmla="*/ 2057745 h 2281659"/>
                <a:gd name="connsiteX5" fmla="*/ 2120520 w 4546665"/>
                <a:gd name="connsiteY5" fmla="*/ 2281659 h 2281659"/>
                <a:gd name="connsiteX6" fmla="*/ 831592 w 4546665"/>
                <a:gd name="connsiteY6" fmla="*/ 1922596 h 2281659"/>
                <a:gd name="connsiteX0" fmla="*/ 4546152 w 4546665"/>
                <a:gd name="connsiteY0" fmla="*/ 1252297 h 2281659"/>
                <a:gd name="connsiteX1" fmla="*/ 831592 w 4546665"/>
                <a:gd name="connsiteY1" fmla="*/ 393489 h 2281659"/>
                <a:gd name="connsiteX2" fmla="*/ 0 w 4546665"/>
                <a:gd name="connsiteY2" fmla="*/ 0 h 2281659"/>
                <a:gd name="connsiteX3" fmla="*/ 4546152 w 4546665"/>
                <a:gd name="connsiteY3" fmla="*/ 875278 h 2281659"/>
                <a:gd name="connsiteX4" fmla="*/ 4546152 w 4546665"/>
                <a:gd name="connsiteY4" fmla="*/ 1252297 h 2281659"/>
                <a:gd name="connsiteX0" fmla="*/ 4546152 w 4546665"/>
                <a:gd name="connsiteY0" fmla="*/ 1252297 h 2281659"/>
                <a:gd name="connsiteX1" fmla="*/ 831592 w 4546665"/>
                <a:gd name="connsiteY1" fmla="*/ 393489 h 2281659"/>
                <a:gd name="connsiteX2" fmla="*/ 854856 w 4546665"/>
                <a:gd name="connsiteY2" fmla="*/ 132391 h 2281659"/>
                <a:gd name="connsiteX3" fmla="*/ 4546152 w 4546665"/>
                <a:gd name="connsiteY3" fmla="*/ 875278 h 2281659"/>
                <a:gd name="connsiteX4" fmla="*/ 4546152 w 4546665"/>
                <a:gd name="connsiteY4" fmla="*/ 1252297 h 2281659"/>
                <a:gd name="connsiteX5" fmla="*/ 2120520 w 4546665"/>
                <a:gd name="connsiteY5" fmla="*/ 2057745 h 2281659"/>
                <a:gd name="connsiteX6" fmla="*/ 2120520 w 4546665"/>
                <a:gd name="connsiteY6" fmla="*/ 2281659 h 2281659"/>
                <a:gd name="connsiteX7" fmla="*/ 831592 w 4546665"/>
                <a:gd name="connsiteY7" fmla="*/ 1922596 h 2281659"/>
                <a:gd name="connsiteX8" fmla="*/ 2120520 w 4546665"/>
                <a:gd name="connsiteY8" fmla="*/ 1456812 h 2281659"/>
                <a:gd name="connsiteX9" fmla="*/ 2120520 w 4546665"/>
                <a:gd name="connsiteY9" fmla="*/ 1680726 h 2281659"/>
                <a:gd name="connsiteX10" fmla="*/ 4455563 w 4546665"/>
                <a:gd name="connsiteY10" fmla="*/ 1063787 h 2281659"/>
                <a:gd name="connsiteX0" fmla="*/ 0 w 3715073"/>
                <a:gd name="connsiteY0" fmla="*/ 1798652 h 2157715"/>
                <a:gd name="connsiteX1" fmla="*/ 1288928 w 3715073"/>
                <a:gd name="connsiteY1" fmla="*/ 1332868 h 2157715"/>
                <a:gd name="connsiteX2" fmla="*/ 1288928 w 3715073"/>
                <a:gd name="connsiteY2" fmla="*/ 1556782 h 2157715"/>
                <a:gd name="connsiteX3" fmla="*/ 3623971 w 3715073"/>
                <a:gd name="connsiteY3" fmla="*/ 939843 h 2157715"/>
                <a:gd name="connsiteX4" fmla="*/ 1288929 w 3715073"/>
                <a:gd name="connsiteY4" fmla="*/ 1933801 h 2157715"/>
                <a:gd name="connsiteX5" fmla="*/ 1288928 w 3715073"/>
                <a:gd name="connsiteY5" fmla="*/ 2157715 h 2157715"/>
                <a:gd name="connsiteX6" fmla="*/ 0 w 3715073"/>
                <a:gd name="connsiteY6" fmla="*/ 1798652 h 2157715"/>
                <a:gd name="connsiteX0" fmla="*/ 3714560 w 3715073"/>
                <a:gd name="connsiteY0" fmla="*/ 1128353 h 2157715"/>
                <a:gd name="connsiteX1" fmla="*/ 0 w 3715073"/>
                <a:gd name="connsiteY1" fmla="*/ 269545 h 2157715"/>
                <a:gd name="connsiteX2" fmla="*/ 4008 w 3715073"/>
                <a:gd name="connsiteY2" fmla="*/ 0 h 2157715"/>
                <a:gd name="connsiteX3" fmla="*/ 3714560 w 3715073"/>
                <a:gd name="connsiteY3" fmla="*/ 751334 h 2157715"/>
                <a:gd name="connsiteX4" fmla="*/ 3714560 w 3715073"/>
                <a:gd name="connsiteY4" fmla="*/ 1128353 h 2157715"/>
                <a:gd name="connsiteX0" fmla="*/ 3714560 w 3715073"/>
                <a:gd name="connsiteY0" fmla="*/ 1128353 h 2157715"/>
                <a:gd name="connsiteX1" fmla="*/ 0 w 3715073"/>
                <a:gd name="connsiteY1" fmla="*/ 269545 h 2157715"/>
                <a:gd name="connsiteX2" fmla="*/ 23264 w 3715073"/>
                <a:gd name="connsiteY2" fmla="*/ 8447 h 2157715"/>
                <a:gd name="connsiteX3" fmla="*/ 3714560 w 3715073"/>
                <a:gd name="connsiteY3" fmla="*/ 751334 h 2157715"/>
                <a:gd name="connsiteX4" fmla="*/ 3714560 w 3715073"/>
                <a:gd name="connsiteY4" fmla="*/ 1128353 h 2157715"/>
                <a:gd name="connsiteX5" fmla="*/ 1288928 w 3715073"/>
                <a:gd name="connsiteY5" fmla="*/ 1933801 h 2157715"/>
                <a:gd name="connsiteX6" fmla="*/ 1288928 w 3715073"/>
                <a:gd name="connsiteY6" fmla="*/ 2157715 h 2157715"/>
                <a:gd name="connsiteX7" fmla="*/ 0 w 3715073"/>
                <a:gd name="connsiteY7" fmla="*/ 1798652 h 2157715"/>
                <a:gd name="connsiteX8" fmla="*/ 1288928 w 3715073"/>
                <a:gd name="connsiteY8" fmla="*/ 1332868 h 2157715"/>
                <a:gd name="connsiteX9" fmla="*/ 1288928 w 3715073"/>
                <a:gd name="connsiteY9" fmla="*/ 1556782 h 2157715"/>
                <a:gd name="connsiteX10" fmla="*/ 3623971 w 3715073"/>
                <a:gd name="connsiteY10" fmla="*/ 939843 h 2157715"/>
                <a:gd name="connsiteX0" fmla="*/ 1524649 w 5239722"/>
                <a:gd name="connsiteY0" fmla="*/ 1805698 h 2164761"/>
                <a:gd name="connsiteX1" fmla="*/ 2813577 w 5239722"/>
                <a:gd name="connsiteY1" fmla="*/ 1339914 h 2164761"/>
                <a:gd name="connsiteX2" fmla="*/ 2813577 w 5239722"/>
                <a:gd name="connsiteY2" fmla="*/ 1563828 h 2164761"/>
                <a:gd name="connsiteX3" fmla="*/ 5148620 w 5239722"/>
                <a:gd name="connsiteY3" fmla="*/ 946889 h 2164761"/>
                <a:gd name="connsiteX4" fmla="*/ 2813578 w 5239722"/>
                <a:gd name="connsiteY4" fmla="*/ 1940847 h 2164761"/>
                <a:gd name="connsiteX5" fmla="*/ 2813577 w 5239722"/>
                <a:gd name="connsiteY5" fmla="*/ 2164761 h 2164761"/>
                <a:gd name="connsiteX6" fmla="*/ 1524649 w 5239722"/>
                <a:gd name="connsiteY6" fmla="*/ 1805698 h 2164761"/>
                <a:gd name="connsiteX0" fmla="*/ 5239209 w 5239722"/>
                <a:gd name="connsiteY0" fmla="*/ 1135399 h 2164761"/>
                <a:gd name="connsiteX1" fmla="*/ 1524649 w 5239722"/>
                <a:gd name="connsiteY1" fmla="*/ 276591 h 2164761"/>
                <a:gd name="connsiteX2" fmla="*/ 1528657 w 5239722"/>
                <a:gd name="connsiteY2" fmla="*/ 7046 h 2164761"/>
                <a:gd name="connsiteX3" fmla="*/ 5239209 w 5239722"/>
                <a:gd name="connsiteY3" fmla="*/ 758380 h 2164761"/>
                <a:gd name="connsiteX4" fmla="*/ 5239209 w 5239722"/>
                <a:gd name="connsiteY4" fmla="*/ 1135399 h 2164761"/>
                <a:gd name="connsiteX0" fmla="*/ 5239209 w 5239722"/>
                <a:gd name="connsiteY0" fmla="*/ 1135399 h 2164761"/>
                <a:gd name="connsiteX1" fmla="*/ 1524649 w 5239722"/>
                <a:gd name="connsiteY1" fmla="*/ 276591 h 2164761"/>
                <a:gd name="connsiteX2" fmla="*/ 0 w 5239722"/>
                <a:gd name="connsiteY2" fmla="*/ 0 h 2164761"/>
                <a:gd name="connsiteX3" fmla="*/ 5239209 w 5239722"/>
                <a:gd name="connsiteY3" fmla="*/ 758380 h 2164761"/>
                <a:gd name="connsiteX4" fmla="*/ 5239209 w 5239722"/>
                <a:gd name="connsiteY4" fmla="*/ 1135399 h 2164761"/>
                <a:gd name="connsiteX5" fmla="*/ 2813577 w 5239722"/>
                <a:gd name="connsiteY5" fmla="*/ 1940847 h 2164761"/>
                <a:gd name="connsiteX6" fmla="*/ 2813577 w 5239722"/>
                <a:gd name="connsiteY6" fmla="*/ 2164761 h 2164761"/>
                <a:gd name="connsiteX7" fmla="*/ 1524649 w 5239722"/>
                <a:gd name="connsiteY7" fmla="*/ 1805698 h 2164761"/>
                <a:gd name="connsiteX8" fmla="*/ 2813577 w 5239722"/>
                <a:gd name="connsiteY8" fmla="*/ 1339914 h 2164761"/>
                <a:gd name="connsiteX9" fmla="*/ 2813577 w 5239722"/>
                <a:gd name="connsiteY9" fmla="*/ 1563828 h 2164761"/>
                <a:gd name="connsiteX10" fmla="*/ 5148620 w 5239722"/>
                <a:gd name="connsiteY10" fmla="*/ 946889 h 2164761"/>
                <a:gd name="connsiteX0" fmla="*/ 1524649 w 5239722"/>
                <a:gd name="connsiteY0" fmla="*/ 1805698 h 2164761"/>
                <a:gd name="connsiteX1" fmla="*/ 2813577 w 5239722"/>
                <a:gd name="connsiteY1" fmla="*/ 1339914 h 2164761"/>
                <a:gd name="connsiteX2" fmla="*/ 2813577 w 5239722"/>
                <a:gd name="connsiteY2" fmla="*/ 1563828 h 2164761"/>
                <a:gd name="connsiteX3" fmla="*/ 5148620 w 5239722"/>
                <a:gd name="connsiteY3" fmla="*/ 946889 h 2164761"/>
                <a:gd name="connsiteX4" fmla="*/ 2813578 w 5239722"/>
                <a:gd name="connsiteY4" fmla="*/ 1940847 h 2164761"/>
                <a:gd name="connsiteX5" fmla="*/ 2813577 w 5239722"/>
                <a:gd name="connsiteY5" fmla="*/ 2164761 h 2164761"/>
                <a:gd name="connsiteX6" fmla="*/ 1524649 w 5239722"/>
                <a:gd name="connsiteY6" fmla="*/ 1805698 h 2164761"/>
                <a:gd name="connsiteX0" fmla="*/ 5239209 w 5239722"/>
                <a:gd name="connsiteY0" fmla="*/ 1135399 h 2164761"/>
                <a:gd name="connsiteX1" fmla="*/ 1524649 w 5239722"/>
                <a:gd name="connsiteY1" fmla="*/ 276591 h 2164761"/>
                <a:gd name="connsiteX2" fmla="*/ 1528657 w 5239722"/>
                <a:gd name="connsiteY2" fmla="*/ 7046 h 2164761"/>
                <a:gd name="connsiteX3" fmla="*/ 5239209 w 5239722"/>
                <a:gd name="connsiteY3" fmla="*/ 758380 h 2164761"/>
                <a:gd name="connsiteX4" fmla="*/ 5239209 w 5239722"/>
                <a:gd name="connsiteY4" fmla="*/ 1135399 h 2164761"/>
                <a:gd name="connsiteX0" fmla="*/ 5239209 w 5239722"/>
                <a:gd name="connsiteY0" fmla="*/ 1135399 h 2164761"/>
                <a:gd name="connsiteX1" fmla="*/ 17831 w 5239722"/>
                <a:gd name="connsiteY1" fmla="*/ 323070 h 2164761"/>
                <a:gd name="connsiteX2" fmla="*/ 0 w 5239722"/>
                <a:gd name="connsiteY2" fmla="*/ 0 h 2164761"/>
                <a:gd name="connsiteX3" fmla="*/ 5239209 w 5239722"/>
                <a:gd name="connsiteY3" fmla="*/ 758380 h 2164761"/>
                <a:gd name="connsiteX4" fmla="*/ 5239209 w 5239722"/>
                <a:gd name="connsiteY4" fmla="*/ 1135399 h 2164761"/>
                <a:gd name="connsiteX5" fmla="*/ 2813577 w 5239722"/>
                <a:gd name="connsiteY5" fmla="*/ 1940847 h 2164761"/>
                <a:gd name="connsiteX6" fmla="*/ 2813577 w 5239722"/>
                <a:gd name="connsiteY6" fmla="*/ 2164761 h 2164761"/>
                <a:gd name="connsiteX7" fmla="*/ 1524649 w 5239722"/>
                <a:gd name="connsiteY7" fmla="*/ 1805698 h 2164761"/>
                <a:gd name="connsiteX8" fmla="*/ 2813577 w 5239722"/>
                <a:gd name="connsiteY8" fmla="*/ 1339914 h 2164761"/>
                <a:gd name="connsiteX9" fmla="*/ 2813577 w 5239722"/>
                <a:gd name="connsiteY9" fmla="*/ 1563828 h 2164761"/>
                <a:gd name="connsiteX10" fmla="*/ 5148620 w 5239722"/>
                <a:gd name="connsiteY10" fmla="*/ 946889 h 2164761"/>
                <a:gd name="connsiteX0" fmla="*/ 1524649 w 5239722"/>
                <a:gd name="connsiteY0" fmla="*/ 1798652 h 2157715"/>
                <a:gd name="connsiteX1" fmla="*/ 2813577 w 5239722"/>
                <a:gd name="connsiteY1" fmla="*/ 1332868 h 2157715"/>
                <a:gd name="connsiteX2" fmla="*/ 2813577 w 5239722"/>
                <a:gd name="connsiteY2" fmla="*/ 1556782 h 2157715"/>
                <a:gd name="connsiteX3" fmla="*/ 5148620 w 5239722"/>
                <a:gd name="connsiteY3" fmla="*/ 939843 h 2157715"/>
                <a:gd name="connsiteX4" fmla="*/ 2813578 w 5239722"/>
                <a:gd name="connsiteY4" fmla="*/ 1933801 h 2157715"/>
                <a:gd name="connsiteX5" fmla="*/ 2813577 w 5239722"/>
                <a:gd name="connsiteY5" fmla="*/ 2157715 h 2157715"/>
                <a:gd name="connsiteX6" fmla="*/ 1524649 w 5239722"/>
                <a:gd name="connsiteY6" fmla="*/ 1798652 h 2157715"/>
                <a:gd name="connsiteX0" fmla="*/ 5239209 w 5239722"/>
                <a:gd name="connsiteY0" fmla="*/ 1128353 h 2157715"/>
                <a:gd name="connsiteX1" fmla="*/ 1524649 w 5239722"/>
                <a:gd name="connsiteY1" fmla="*/ 269545 h 2157715"/>
                <a:gd name="connsiteX2" fmla="*/ 1528657 w 5239722"/>
                <a:gd name="connsiteY2" fmla="*/ 0 h 2157715"/>
                <a:gd name="connsiteX3" fmla="*/ 5239209 w 5239722"/>
                <a:gd name="connsiteY3" fmla="*/ 751334 h 2157715"/>
                <a:gd name="connsiteX4" fmla="*/ 5239209 w 5239722"/>
                <a:gd name="connsiteY4" fmla="*/ 1128353 h 2157715"/>
                <a:gd name="connsiteX0" fmla="*/ 5239209 w 5239722"/>
                <a:gd name="connsiteY0" fmla="*/ 1128353 h 2157715"/>
                <a:gd name="connsiteX1" fmla="*/ 17831 w 5239722"/>
                <a:gd name="connsiteY1" fmla="*/ 316024 h 2157715"/>
                <a:gd name="connsiteX2" fmla="*/ 0 w 5239722"/>
                <a:gd name="connsiteY2" fmla="*/ 70419 h 2157715"/>
                <a:gd name="connsiteX3" fmla="*/ 5239209 w 5239722"/>
                <a:gd name="connsiteY3" fmla="*/ 751334 h 2157715"/>
                <a:gd name="connsiteX4" fmla="*/ 5239209 w 5239722"/>
                <a:gd name="connsiteY4" fmla="*/ 1128353 h 2157715"/>
                <a:gd name="connsiteX5" fmla="*/ 2813577 w 5239722"/>
                <a:gd name="connsiteY5" fmla="*/ 1933801 h 2157715"/>
                <a:gd name="connsiteX6" fmla="*/ 2813577 w 5239722"/>
                <a:gd name="connsiteY6" fmla="*/ 2157715 h 2157715"/>
                <a:gd name="connsiteX7" fmla="*/ 1524649 w 5239722"/>
                <a:gd name="connsiteY7" fmla="*/ 1798652 h 2157715"/>
                <a:gd name="connsiteX8" fmla="*/ 2813577 w 5239722"/>
                <a:gd name="connsiteY8" fmla="*/ 1332868 h 2157715"/>
                <a:gd name="connsiteX9" fmla="*/ 2813577 w 5239722"/>
                <a:gd name="connsiteY9" fmla="*/ 1556782 h 2157715"/>
                <a:gd name="connsiteX10" fmla="*/ 5148620 w 5239722"/>
                <a:gd name="connsiteY10" fmla="*/ 939843 h 2157715"/>
                <a:gd name="connsiteX0" fmla="*/ 1543905 w 5258978"/>
                <a:gd name="connsiteY0" fmla="*/ 1736680 h 2095743"/>
                <a:gd name="connsiteX1" fmla="*/ 2832833 w 5258978"/>
                <a:gd name="connsiteY1" fmla="*/ 1270896 h 2095743"/>
                <a:gd name="connsiteX2" fmla="*/ 2832833 w 5258978"/>
                <a:gd name="connsiteY2" fmla="*/ 1494810 h 2095743"/>
                <a:gd name="connsiteX3" fmla="*/ 5167876 w 5258978"/>
                <a:gd name="connsiteY3" fmla="*/ 877871 h 2095743"/>
                <a:gd name="connsiteX4" fmla="*/ 2832834 w 5258978"/>
                <a:gd name="connsiteY4" fmla="*/ 1871829 h 2095743"/>
                <a:gd name="connsiteX5" fmla="*/ 2832833 w 5258978"/>
                <a:gd name="connsiteY5" fmla="*/ 2095743 h 2095743"/>
                <a:gd name="connsiteX6" fmla="*/ 1543905 w 5258978"/>
                <a:gd name="connsiteY6" fmla="*/ 1736680 h 2095743"/>
                <a:gd name="connsiteX0" fmla="*/ 5258465 w 5258978"/>
                <a:gd name="connsiteY0" fmla="*/ 1066381 h 2095743"/>
                <a:gd name="connsiteX1" fmla="*/ 1543905 w 5258978"/>
                <a:gd name="connsiteY1" fmla="*/ 207573 h 2095743"/>
                <a:gd name="connsiteX2" fmla="*/ 0 w 5258978"/>
                <a:gd name="connsiteY2" fmla="*/ 0 h 2095743"/>
                <a:gd name="connsiteX3" fmla="*/ 5258465 w 5258978"/>
                <a:gd name="connsiteY3" fmla="*/ 689362 h 2095743"/>
                <a:gd name="connsiteX4" fmla="*/ 5258465 w 5258978"/>
                <a:gd name="connsiteY4" fmla="*/ 1066381 h 2095743"/>
                <a:gd name="connsiteX0" fmla="*/ 5258465 w 5258978"/>
                <a:gd name="connsiteY0" fmla="*/ 1066381 h 2095743"/>
                <a:gd name="connsiteX1" fmla="*/ 37087 w 5258978"/>
                <a:gd name="connsiteY1" fmla="*/ 254052 h 2095743"/>
                <a:gd name="connsiteX2" fmla="*/ 19256 w 5258978"/>
                <a:gd name="connsiteY2" fmla="*/ 8447 h 2095743"/>
                <a:gd name="connsiteX3" fmla="*/ 5258465 w 5258978"/>
                <a:gd name="connsiteY3" fmla="*/ 689362 h 2095743"/>
                <a:gd name="connsiteX4" fmla="*/ 5258465 w 5258978"/>
                <a:gd name="connsiteY4" fmla="*/ 1066381 h 2095743"/>
                <a:gd name="connsiteX5" fmla="*/ 2832833 w 5258978"/>
                <a:gd name="connsiteY5" fmla="*/ 1871829 h 2095743"/>
                <a:gd name="connsiteX6" fmla="*/ 2832833 w 5258978"/>
                <a:gd name="connsiteY6" fmla="*/ 2095743 h 2095743"/>
                <a:gd name="connsiteX7" fmla="*/ 1543905 w 5258978"/>
                <a:gd name="connsiteY7" fmla="*/ 1736680 h 2095743"/>
                <a:gd name="connsiteX8" fmla="*/ 2832833 w 5258978"/>
                <a:gd name="connsiteY8" fmla="*/ 1270896 h 2095743"/>
                <a:gd name="connsiteX9" fmla="*/ 2832833 w 5258978"/>
                <a:gd name="connsiteY9" fmla="*/ 1494810 h 2095743"/>
                <a:gd name="connsiteX10" fmla="*/ 5167876 w 5258978"/>
                <a:gd name="connsiteY10" fmla="*/ 877871 h 2095743"/>
                <a:gd name="connsiteX0" fmla="*/ 1543905 w 5258978"/>
                <a:gd name="connsiteY0" fmla="*/ 1736680 h 2095743"/>
                <a:gd name="connsiteX1" fmla="*/ 2832833 w 5258978"/>
                <a:gd name="connsiteY1" fmla="*/ 1270896 h 2095743"/>
                <a:gd name="connsiteX2" fmla="*/ 2832833 w 5258978"/>
                <a:gd name="connsiteY2" fmla="*/ 1494810 h 2095743"/>
                <a:gd name="connsiteX3" fmla="*/ 5167876 w 5258978"/>
                <a:gd name="connsiteY3" fmla="*/ 877871 h 2095743"/>
                <a:gd name="connsiteX4" fmla="*/ 2832834 w 5258978"/>
                <a:gd name="connsiteY4" fmla="*/ 1871829 h 2095743"/>
                <a:gd name="connsiteX5" fmla="*/ 2832833 w 5258978"/>
                <a:gd name="connsiteY5" fmla="*/ 2095743 h 2095743"/>
                <a:gd name="connsiteX6" fmla="*/ 1543905 w 5258978"/>
                <a:gd name="connsiteY6" fmla="*/ 1736680 h 2095743"/>
                <a:gd name="connsiteX0" fmla="*/ 5258465 w 5258978"/>
                <a:gd name="connsiteY0" fmla="*/ 1066381 h 2095743"/>
                <a:gd name="connsiteX1" fmla="*/ 78182 w 5258978"/>
                <a:gd name="connsiteY1" fmla="*/ 238559 h 2095743"/>
                <a:gd name="connsiteX2" fmla="*/ 0 w 5258978"/>
                <a:gd name="connsiteY2" fmla="*/ 0 h 2095743"/>
                <a:gd name="connsiteX3" fmla="*/ 5258465 w 5258978"/>
                <a:gd name="connsiteY3" fmla="*/ 689362 h 2095743"/>
                <a:gd name="connsiteX4" fmla="*/ 5258465 w 5258978"/>
                <a:gd name="connsiteY4" fmla="*/ 1066381 h 2095743"/>
                <a:gd name="connsiteX0" fmla="*/ 5258465 w 5258978"/>
                <a:gd name="connsiteY0" fmla="*/ 1066381 h 2095743"/>
                <a:gd name="connsiteX1" fmla="*/ 37087 w 5258978"/>
                <a:gd name="connsiteY1" fmla="*/ 254052 h 2095743"/>
                <a:gd name="connsiteX2" fmla="*/ 19256 w 5258978"/>
                <a:gd name="connsiteY2" fmla="*/ 8447 h 2095743"/>
                <a:gd name="connsiteX3" fmla="*/ 5258465 w 5258978"/>
                <a:gd name="connsiteY3" fmla="*/ 689362 h 2095743"/>
                <a:gd name="connsiteX4" fmla="*/ 5258465 w 5258978"/>
                <a:gd name="connsiteY4" fmla="*/ 1066381 h 2095743"/>
                <a:gd name="connsiteX5" fmla="*/ 2832833 w 5258978"/>
                <a:gd name="connsiteY5" fmla="*/ 1871829 h 2095743"/>
                <a:gd name="connsiteX6" fmla="*/ 2832833 w 5258978"/>
                <a:gd name="connsiteY6" fmla="*/ 2095743 h 2095743"/>
                <a:gd name="connsiteX7" fmla="*/ 1543905 w 5258978"/>
                <a:gd name="connsiteY7" fmla="*/ 1736680 h 2095743"/>
                <a:gd name="connsiteX8" fmla="*/ 2832833 w 5258978"/>
                <a:gd name="connsiteY8" fmla="*/ 1270896 h 2095743"/>
                <a:gd name="connsiteX9" fmla="*/ 2832833 w 5258978"/>
                <a:gd name="connsiteY9" fmla="*/ 1494810 h 2095743"/>
                <a:gd name="connsiteX10" fmla="*/ 5167876 w 5258978"/>
                <a:gd name="connsiteY10" fmla="*/ 877871 h 2095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58978" h="2095743" stroke="0" extrusionOk="0">
                  <a:moveTo>
                    <a:pt x="1543905" y="1736680"/>
                  </a:moveTo>
                  <a:lnTo>
                    <a:pt x="2832833" y="1270896"/>
                  </a:lnTo>
                  <a:lnTo>
                    <a:pt x="2832833" y="1494810"/>
                  </a:lnTo>
                  <a:cubicBezTo>
                    <a:pt x="4012880" y="1393869"/>
                    <a:pt x="4891695" y="1161678"/>
                    <a:pt x="5167876" y="877871"/>
                  </a:cubicBezTo>
                  <a:cubicBezTo>
                    <a:pt x="5576375" y="1297648"/>
                    <a:pt x="4578233" y="1722528"/>
                    <a:pt x="2832834" y="1871829"/>
                  </a:cubicBezTo>
                  <a:cubicBezTo>
                    <a:pt x="2832834" y="1946467"/>
                    <a:pt x="2832833" y="2021105"/>
                    <a:pt x="2832833" y="2095743"/>
                  </a:cubicBezTo>
                  <a:lnTo>
                    <a:pt x="1543905" y="1736680"/>
                  </a:lnTo>
                  <a:close/>
                </a:path>
                <a:path w="5258978" h="2095743" fill="darkenLess" stroke="0" extrusionOk="0">
                  <a:moveTo>
                    <a:pt x="5258465" y="1066381"/>
                  </a:moveTo>
                  <a:cubicBezTo>
                    <a:pt x="5258465" y="592074"/>
                    <a:pt x="2129677" y="238559"/>
                    <a:pt x="78182" y="238559"/>
                  </a:cubicBezTo>
                  <a:lnTo>
                    <a:pt x="0" y="0"/>
                  </a:lnTo>
                  <a:cubicBezTo>
                    <a:pt x="2051495" y="0"/>
                    <a:pt x="5258465" y="215055"/>
                    <a:pt x="5258465" y="689362"/>
                  </a:cubicBezTo>
                  <a:lnTo>
                    <a:pt x="5258465" y="1066381"/>
                  </a:lnTo>
                  <a:close/>
                </a:path>
                <a:path w="5258978" h="2095743" fill="none" extrusionOk="0">
                  <a:moveTo>
                    <a:pt x="5258465" y="1066381"/>
                  </a:moveTo>
                  <a:cubicBezTo>
                    <a:pt x="5258465" y="592074"/>
                    <a:pt x="2088582" y="254052"/>
                    <a:pt x="37087" y="254052"/>
                  </a:cubicBezTo>
                  <a:cubicBezTo>
                    <a:pt x="37087" y="128379"/>
                    <a:pt x="19256" y="134120"/>
                    <a:pt x="19256" y="8447"/>
                  </a:cubicBezTo>
                  <a:cubicBezTo>
                    <a:pt x="2070751" y="8447"/>
                    <a:pt x="5258465" y="215055"/>
                    <a:pt x="5258465" y="689362"/>
                  </a:cubicBezTo>
                  <a:lnTo>
                    <a:pt x="5258465" y="1066381"/>
                  </a:lnTo>
                  <a:cubicBezTo>
                    <a:pt x="5258465" y="1425756"/>
                    <a:pt x="4290642" y="1747128"/>
                    <a:pt x="2832833" y="1871829"/>
                  </a:cubicBezTo>
                  <a:lnTo>
                    <a:pt x="2832833" y="2095743"/>
                  </a:lnTo>
                  <a:lnTo>
                    <a:pt x="1543905" y="1736680"/>
                  </a:lnTo>
                  <a:lnTo>
                    <a:pt x="2832833" y="1270896"/>
                  </a:lnTo>
                  <a:lnTo>
                    <a:pt x="2832833" y="1494810"/>
                  </a:lnTo>
                  <a:cubicBezTo>
                    <a:pt x="4012880" y="1393869"/>
                    <a:pt x="4891695" y="1161678"/>
                    <a:pt x="5167876" y="877871"/>
                  </a:cubicBezTo>
                </a:path>
              </a:pathLst>
            </a:custGeom>
            <a:solidFill>
              <a:srgbClr val="00529D"/>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a:p>
          </p:txBody>
        </p:sp>
        <p:pic>
          <p:nvPicPr>
            <p:cNvPr id="49" name="Picture 5" descr="County Home 2004">
              <a:extLst>
                <a:ext uri="{FF2B5EF4-FFF2-40B4-BE49-F238E27FC236}">
                  <a16:creationId xmlns:a16="http://schemas.microsoft.com/office/drawing/2014/main" id="{D0827F39-E13A-47D6-9198-2988A1DA76B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4013"/>
            <a:stretch/>
          </p:blipFill>
          <p:spPr bwMode="auto">
            <a:xfrm>
              <a:off x="7556419" y="3453360"/>
              <a:ext cx="1463040" cy="93080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0" name="TextBox 49">
              <a:extLst>
                <a:ext uri="{FF2B5EF4-FFF2-40B4-BE49-F238E27FC236}">
                  <a16:creationId xmlns:a16="http://schemas.microsoft.com/office/drawing/2014/main" id="{AECE4C38-7DAA-4562-B9B5-DF6B1E8A64E6}"/>
                </a:ext>
              </a:extLst>
            </p:cNvPr>
            <p:cNvSpPr txBox="1"/>
            <p:nvPr/>
          </p:nvSpPr>
          <p:spPr>
            <a:xfrm>
              <a:off x="7556418" y="3595596"/>
              <a:ext cx="1463041" cy="646331"/>
            </a:xfrm>
            <a:prstGeom prst="rect">
              <a:avLst/>
            </a:prstGeom>
            <a:solidFill>
              <a:schemeClr val="tx2">
                <a:lumMod val="50000"/>
                <a:alpha val="20000"/>
              </a:schemeClr>
            </a:solidFill>
            <a:effectLst>
              <a:outerShdw blurRad="63500" sx="102000" sy="102000" algn="ctr" rotWithShape="0">
                <a:prstClr val="black">
                  <a:alpha val="0"/>
                </a:prstClr>
              </a:outerShdw>
            </a:effectLst>
          </p:spPr>
          <p:txBody>
            <a:bodyPr wrap="square" rtlCol="0">
              <a:spAutoFit/>
            </a:bodyPr>
            <a:lstStyle/>
            <a:p>
              <a:pPr algn="ctr"/>
              <a:r>
                <a:rPr lang="en-US">
                  <a:solidFill>
                    <a:schemeClr val="bg1"/>
                  </a:solidFill>
                </a:rPr>
                <a:t>Ponding ↑</a:t>
              </a:r>
            </a:p>
            <a:p>
              <a:pPr>
                <a:buSzPct val="50000"/>
              </a:pPr>
              <a:r>
                <a:rPr lang="en-US" sz="1600">
                  <a:solidFill>
                    <a:schemeClr val="bg1"/>
                  </a:solidFill>
                </a:rPr>
                <a:t>H</a:t>
              </a:r>
              <a:r>
                <a:rPr lang="en-US" sz="1600" baseline="-25000">
                  <a:solidFill>
                    <a:schemeClr val="bg1"/>
                  </a:solidFill>
                </a:rPr>
                <a:t>2</a:t>
              </a:r>
              <a:r>
                <a:rPr lang="en-US" sz="1600">
                  <a:solidFill>
                    <a:schemeClr val="bg1"/>
                  </a:solidFill>
                </a:rPr>
                <a:t>O Storage </a:t>
              </a:r>
              <a:r>
                <a:rPr lang="en-US">
                  <a:solidFill>
                    <a:schemeClr val="bg1"/>
                  </a:solidFill>
                </a:rPr>
                <a:t>↓</a:t>
              </a:r>
            </a:p>
          </p:txBody>
        </p:sp>
        <p:pic>
          <p:nvPicPr>
            <p:cNvPr id="53" name="Content Placeholder 3">
              <a:extLst>
                <a:ext uri="{FF2B5EF4-FFF2-40B4-BE49-F238E27FC236}">
                  <a16:creationId xmlns:a16="http://schemas.microsoft.com/office/drawing/2014/main" id="{5F8E9685-0E63-4F50-BCAB-AFA14882E7E5}"/>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7556419" y="4867463"/>
              <a:ext cx="1463040" cy="101003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3" name="TextBox 32">
              <a:extLst>
                <a:ext uri="{FF2B5EF4-FFF2-40B4-BE49-F238E27FC236}">
                  <a16:creationId xmlns:a16="http://schemas.microsoft.com/office/drawing/2014/main" id="{DC1445FC-9634-4A2C-B96E-DB56103B7E18}"/>
                </a:ext>
              </a:extLst>
            </p:cNvPr>
            <p:cNvSpPr txBox="1"/>
            <p:nvPr/>
          </p:nvSpPr>
          <p:spPr>
            <a:xfrm>
              <a:off x="7656563" y="4984707"/>
              <a:ext cx="1262749" cy="1106200"/>
            </a:xfrm>
            <a:prstGeom prst="rect">
              <a:avLst/>
            </a:prstGeom>
            <a:solidFill>
              <a:schemeClr val="tx2">
                <a:lumMod val="50000"/>
                <a:alpha val="25000"/>
              </a:schemeClr>
            </a:solidFill>
          </p:spPr>
          <p:txBody>
            <a:bodyPr wrap="square" lIns="91440" tIns="45720" rIns="91440" bIns="45720" rtlCol="0" anchor="t">
              <a:spAutoFit/>
            </a:bodyPr>
            <a:lstStyle/>
            <a:p>
              <a:pPr algn="ctr">
                <a:lnSpc>
                  <a:spcPct val="132794"/>
                </a:lnSpc>
                <a:buSzPct val="50000"/>
              </a:pPr>
              <a:r>
                <a:rPr lang="en-US">
                  <a:solidFill>
                    <a:schemeClr val="bg1"/>
                  </a:solidFill>
                </a:rPr>
                <a:t>↓ Nutrient </a:t>
              </a:r>
              <a:endParaRPr lang="en-US"/>
            </a:p>
            <a:p>
              <a:pPr algn="ctr">
                <a:lnSpc>
                  <a:spcPct val="132794"/>
                </a:lnSpc>
                <a:buSzPct val="50000"/>
              </a:pPr>
              <a:r>
                <a:rPr lang="en-US">
                  <a:solidFill>
                    <a:schemeClr val="bg1"/>
                  </a:solidFill>
                </a:rPr>
                <a:t>Availability</a:t>
              </a:r>
              <a:endParaRPr lang="en-US">
                <a:solidFill>
                  <a:schemeClr val="bg1"/>
                </a:solidFill>
                <a:cs typeface="Calibri" panose="020F0502020204030204"/>
              </a:endParaRPr>
            </a:p>
            <a:p>
              <a:pPr algn="ctr">
                <a:buSzPct val="50000"/>
              </a:pPr>
              <a:r>
                <a:rPr lang="en-US">
                  <a:solidFill>
                    <a:schemeClr val="bg1"/>
                  </a:solidFill>
                </a:rPr>
                <a:t>↑ Disease  </a:t>
              </a:r>
            </a:p>
          </p:txBody>
        </p:sp>
      </p:grpSp>
      <p:grpSp>
        <p:nvGrpSpPr>
          <p:cNvPr id="5" name="Group 4">
            <a:extLst>
              <a:ext uri="{FF2B5EF4-FFF2-40B4-BE49-F238E27FC236}">
                <a16:creationId xmlns:a16="http://schemas.microsoft.com/office/drawing/2014/main" id="{28BBD1DB-F245-4EC4-9431-EBE6471AB2F0}"/>
              </a:ext>
            </a:extLst>
          </p:cNvPr>
          <p:cNvGrpSpPr/>
          <p:nvPr/>
        </p:nvGrpSpPr>
        <p:grpSpPr>
          <a:xfrm>
            <a:off x="3307215" y="2666827"/>
            <a:ext cx="3961281" cy="3230446"/>
            <a:chOff x="3307215" y="2666827"/>
            <a:chExt cx="3961281" cy="3230446"/>
          </a:xfrm>
        </p:grpSpPr>
        <p:pic>
          <p:nvPicPr>
            <p:cNvPr id="47" name="Picture 46">
              <a:extLst>
                <a:ext uri="{FF2B5EF4-FFF2-40B4-BE49-F238E27FC236}">
                  <a16:creationId xmlns:a16="http://schemas.microsoft.com/office/drawing/2014/main" id="{093D08C4-6C84-4CA6-BDE9-2C4209AADAD1}"/>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3307215" y="4646301"/>
              <a:ext cx="1463167" cy="95703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2" name="Picture 51">
              <a:extLst>
                <a:ext uri="{FF2B5EF4-FFF2-40B4-BE49-F238E27FC236}">
                  <a16:creationId xmlns:a16="http://schemas.microsoft.com/office/drawing/2014/main" id="{EA40B64F-9BA1-4A24-BBDC-91B73BBA8272}"/>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5805454" y="2666827"/>
              <a:ext cx="1463040" cy="95060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8" name="Arrow: Curved Left 4">
              <a:extLst>
                <a:ext uri="{FF2B5EF4-FFF2-40B4-BE49-F238E27FC236}">
                  <a16:creationId xmlns:a16="http://schemas.microsoft.com/office/drawing/2014/main" id="{3E2345AD-2BAD-45C6-B693-BB47D3ECA1B2}"/>
                </a:ext>
              </a:extLst>
            </p:cNvPr>
            <p:cNvSpPr>
              <a:spLocks noChangeAspect="1"/>
            </p:cNvSpPr>
            <p:nvPr/>
          </p:nvSpPr>
          <p:spPr>
            <a:xfrm>
              <a:off x="3759922" y="3596640"/>
              <a:ext cx="2530998" cy="1022234"/>
            </a:xfrm>
            <a:custGeom>
              <a:avLst/>
              <a:gdLst>
                <a:gd name="connsiteX0" fmla="*/ 0 w 3714560"/>
                <a:gd name="connsiteY0" fmla="*/ 1906126 h 2318549"/>
                <a:gd name="connsiteX1" fmla="*/ 1288928 w 3714560"/>
                <a:gd name="connsiteY1" fmla="*/ 1440342 h 2318549"/>
                <a:gd name="connsiteX2" fmla="*/ 1288928 w 3714560"/>
                <a:gd name="connsiteY2" fmla="*/ 1664256 h 2318549"/>
                <a:gd name="connsiteX3" fmla="*/ 3623971 w 3714560"/>
                <a:gd name="connsiteY3" fmla="*/ 1047317 h 2318549"/>
                <a:gd name="connsiteX4" fmla="*/ 1288929 w 3714560"/>
                <a:gd name="connsiteY4" fmla="*/ 2041275 h 2318549"/>
                <a:gd name="connsiteX5" fmla="*/ 1288928 w 3714560"/>
                <a:gd name="connsiteY5" fmla="*/ 2265189 h 2318549"/>
                <a:gd name="connsiteX6" fmla="*/ 0 w 3714560"/>
                <a:gd name="connsiteY6" fmla="*/ 1906126 h 2318549"/>
                <a:gd name="connsiteX0" fmla="*/ 3714560 w 3714560"/>
                <a:gd name="connsiteY0" fmla="*/ 1235827 h 2318549"/>
                <a:gd name="connsiteX1" fmla="*/ 0 w 3714560"/>
                <a:gd name="connsiteY1" fmla="*/ 377019 h 2318549"/>
                <a:gd name="connsiteX2" fmla="*/ 0 w 3714560"/>
                <a:gd name="connsiteY2" fmla="*/ 0 h 2318549"/>
                <a:gd name="connsiteX3" fmla="*/ 3714560 w 3714560"/>
                <a:gd name="connsiteY3" fmla="*/ 858808 h 2318549"/>
                <a:gd name="connsiteX4" fmla="*/ 3714560 w 3714560"/>
                <a:gd name="connsiteY4" fmla="*/ 1235827 h 2318549"/>
                <a:gd name="connsiteX0" fmla="*/ 3714560 w 3714560"/>
                <a:gd name="connsiteY0" fmla="*/ 1235827 h 2318549"/>
                <a:gd name="connsiteX1" fmla="*/ 0 w 3714560"/>
                <a:gd name="connsiteY1" fmla="*/ 377019 h 2318549"/>
                <a:gd name="connsiteX2" fmla="*/ 0 w 3714560"/>
                <a:gd name="connsiteY2" fmla="*/ 0 h 2318549"/>
                <a:gd name="connsiteX3" fmla="*/ 3714560 w 3714560"/>
                <a:gd name="connsiteY3" fmla="*/ 858808 h 2318549"/>
                <a:gd name="connsiteX4" fmla="*/ 3714560 w 3714560"/>
                <a:gd name="connsiteY4" fmla="*/ 1235827 h 2318549"/>
                <a:gd name="connsiteX5" fmla="*/ 1288928 w 3714560"/>
                <a:gd name="connsiteY5" fmla="*/ 2041275 h 2318549"/>
                <a:gd name="connsiteX6" fmla="*/ 1288928 w 3714560"/>
                <a:gd name="connsiteY6" fmla="*/ 2265189 h 2318549"/>
                <a:gd name="connsiteX7" fmla="*/ 0 w 3714560"/>
                <a:gd name="connsiteY7" fmla="*/ 1906126 h 2318549"/>
                <a:gd name="connsiteX8" fmla="*/ 1288928 w 3714560"/>
                <a:gd name="connsiteY8" fmla="*/ 1440342 h 2318549"/>
                <a:gd name="connsiteX9" fmla="*/ 1288928 w 3714560"/>
                <a:gd name="connsiteY9" fmla="*/ 1664256 h 2318549"/>
                <a:gd name="connsiteX10" fmla="*/ 3623971 w 3714560"/>
                <a:gd name="connsiteY10" fmla="*/ 1047317 h 2318549"/>
                <a:gd name="connsiteX0" fmla="*/ 798638 w 4513711"/>
                <a:gd name="connsiteY0" fmla="*/ 1914151 h 2273214"/>
                <a:gd name="connsiteX1" fmla="*/ 2087566 w 4513711"/>
                <a:gd name="connsiteY1" fmla="*/ 1448367 h 2273214"/>
                <a:gd name="connsiteX2" fmla="*/ 2087566 w 4513711"/>
                <a:gd name="connsiteY2" fmla="*/ 1672281 h 2273214"/>
                <a:gd name="connsiteX3" fmla="*/ 4422609 w 4513711"/>
                <a:gd name="connsiteY3" fmla="*/ 1055342 h 2273214"/>
                <a:gd name="connsiteX4" fmla="*/ 2087567 w 4513711"/>
                <a:gd name="connsiteY4" fmla="*/ 2049300 h 2273214"/>
                <a:gd name="connsiteX5" fmla="*/ 2087566 w 4513711"/>
                <a:gd name="connsiteY5" fmla="*/ 2273214 h 2273214"/>
                <a:gd name="connsiteX6" fmla="*/ 798638 w 4513711"/>
                <a:gd name="connsiteY6" fmla="*/ 1914151 h 2273214"/>
                <a:gd name="connsiteX0" fmla="*/ 4513198 w 4513711"/>
                <a:gd name="connsiteY0" fmla="*/ 1243852 h 2273214"/>
                <a:gd name="connsiteX1" fmla="*/ 798638 w 4513711"/>
                <a:gd name="connsiteY1" fmla="*/ 385044 h 2273214"/>
                <a:gd name="connsiteX2" fmla="*/ 798638 w 4513711"/>
                <a:gd name="connsiteY2" fmla="*/ 8025 h 2273214"/>
                <a:gd name="connsiteX3" fmla="*/ 4513198 w 4513711"/>
                <a:gd name="connsiteY3" fmla="*/ 866833 h 2273214"/>
                <a:gd name="connsiteX4" fmla="*/ 4513198 w 4513711"/>
                <a:gd name="connsiteY4" fmla="*/ 1243852 h 2273214"/>
                <a:gd name="connsiteX0" fmla="*/ 4513198 w 4513711"/>
                <a:gd name="connsiteY0" fmla="*/ 1243852 h 2273214"/>
                <a:gd name="connsiteX1" fmla="*/ 798638 w 4513711"/>
                <a:gd name="connsiteY1" fmla="*/ 385044 h 2273214"/>
                <a:gd name="connsiteX2" fmla="*/ 0 w 4513711"/>
                <a:gd name="connsiteY2" fmla="*/ 0 h 2273214"/>
                <a:gd name="connsiteX3" fmla="*/ 4513198 w 4513711"/>
                <a:gd name="connsiteY3" fmla="*/ 866833 h 2273214"/>
                <a:gd name="connsiteX4" fmla="*/ 4513198 w 4513711"/>
                <a:gd name="connsiteY4" fmla="*/ 1243852 h 2273214"/>
                <a:gd name="connsiteX5" fmla="*/ 2087566 w 4513711"/>
                <a:gd name="connsiteY5" fmla="*/ 2049300 h 2273214"/>
                <a:gd name="connsiteX6" fmla="*/ 2087566 w 4513711"/>
                <a:gd name="connsiteY6" fmla="*/ 2273214 h 2273214"/>
                <a:gd name="connsiteX7" fmla="*/ 798638 w 4513711"/>
                <a:gd name="connsiteY7" fmla="*/ 1914151 h 2273214"/>
                <a:gd name="connsiteX8" fmla="*/ 2087566 w 4513711"/>
                <a:gd name="connsiteY8" fmla="*/ 1448367 h 2273214"/>
                <a:gd name="connsiteX9" fmla="*/ 2087566 w 4513711"/>
                <a:gd name="connsiteY9" fmla="*/ 1672281 h 2273214"/>
                <a:gd name="connsiteX10" fmla="*/ 4422609 w 4513711"/>
                <a:gd name="connsiteY10" fmla="*/ 1055342 h 2273214"/>
                <a:gd name="connsiteX0" fmla="*/ 831592 w 4546665"/>
                <a:gd name="connsiteY0" fmla="*/ 1922596 h 2281659"/>
                <a:gd name="connsiteX1" fmla="*/ 2120520 w 4546665"/>
                <a:gd name="connsiteY1" fmla="*/ 1456812 h 2281659"/>
                <a:gd name="connsiteX2" fmla="*/ 2120520 w 4546665"/>
                <a:gd name="connsiteY2" fmla="*/ 1680726 h 2281659"/>
                <a:gd name="connsiteX3" fmla="*/ 4455563 w 4546665"/>
                <a:gd name="connsiteY3" fmla="*/ 1063787 h 2281659"/>
                <a:gd name="connsiteX4" fmla="*/ 2120521 w 4546665"/>
                <a:gd name="connsiteY4" fmla="*/ 2057745 h 2281659"/>
                <a:gd name="connsiteX5" fmla="*/ 2120520 w 4546665"/>
                <a:gd name="connsiteY5" fmla="*/ 2281659 h 2281659"/>
                <a:gd name="connsiteX6" fmla="*/ 831592 w 4546665"/>
                <a:gd name="connsiteY6" fmla="*/ 1922596 h 2281659"/>
                <a:gd name="connsiteX0" fmla="*/ 4546152 w 4546665"/>
                <a:gd name="connsiteY0" fmla="*/ 1252297 h 2281659"/>
                <a:gd name="connsiteX1" fmla="*/ 831592 w 4546665"/>
                <a:gd name="connsiteY1" fmla="*/ 393489 h 2281659"/>
                <a:gd name="connsiteX2" fmla="*/ 0 w 4546665"/>
                <a:gd name="connsiteY2" fmla="*/ 0 h 2281659"/>
                <a:gd name="connsiteX3" fmla="*/ 4546152 w 4546665"/>
                <a:gd name="connsiteY3" fmla="*/ 875278 h 2281659"/>
                <a:gd name="connsiteX4" fmla="*/ 4546152 w 4546665"/>
                <a:gd name="connsiteY4" fmla="*/ 1252297 h 2281659"/>
                <a:gd name="connsiteX0" fmla="*/ 4546152 w 4546665"/>
                <a:gd name="connsiteY0" fmla="*/ 1252297 h 2281659"/>
                <a:gd name="connsiteX1" fmla="*/ 831592 w 4546665"/>
                <a:gd name="connsiteY1" fmla="*/ 393489 h 2281659"/>
                <a:gd name="connsiteX2" fmla="*/ 32954 w 4546665"/>
                <a:gd name="connsiteY2" fmla="*/ 8445 h 2281659"/>
                <a:gd name="connsiteX3" fmla="*/ 4546152 w 4546665"/>
                <a:gd name="connsiteY3" fmla="*/ 875278 h 2281659"/>
                <a:gd name="connsiteX4" fmla="*/ 4546152 w 4546665"/>
                <a:gd name="connsiteY4" fmla="*/ 1252297 h 2281659"/>
                <a:gd name="connsiteX5" fmla="*/ 2120520 w 4546665"/>
                <a:gd name="connsiteY5" fmla="*/ 2057745 h 2281659"/>
                <a:gd name="connsiteX6" fmla="*/ 2120520 w 4546665"/>
                <a:gd name="connsiteY6" fmla="*/ 2281659 h 2281659"/>
                <a:gd name="connsiteX7" fmla="*/ 831592 w 4546665"/>
                <a:gd name="connsiteY7" fmla="*/ 1922596 h 2281659"/>
                <a:gd name="connsiteX8" fmla="*/ 2120520 w 4546665"/>
                <a:gd name="connsiteY8" fmla="*/ 1456812 h 2281659"/>
                <a:gd name="connsiteX9" fmla="*/ 2120520 w 4546665"/>
                <a:gd name="connsiteY9" fmla="*/ 1680726 h 2281659"/>
                <a:gd name="connsiteX10" fmla="*/ 4455563 w 4546665"/>
                <a:gd name="connsiteY10" fmla="*/ 1063787 h 2281659"/>
                <a:gd name="connsiteX0" fmla="*/ 831592 w 4546665"/>
                <a:gd name="connsiteY0" fmla="*/ 1922596 h 2281659"/>
                <a:gd name="connsiteX1" fmla="*/ 2120520 w 4546665"/>
                <a:gd name="connsiteY1" fmla="*/ 1456812 h 2281659"/>
                <a:gd name="connsiteX2" fmla="*/ 2120520 w 4546665"/>
                <a:gd name="connsiteY2" fmla="*/ 1680726 h 2281659"/>
                <a:gd name="connsiteX3" fmla="*/ 4455563 w 4546665"/>
                <a:gd name="connsiteY3" fmla="*/ 1063787 h 2281659"/>
                <a:gd name="connsiteX4" fmla="*/ 2120521 w 4546665"/>
                <a:gd name="connsiteY4" fmla="*/ 2057745 h 2281659"/>
                <a:gd name="connsiteX5" fmla="*/ 2120520 w 4546665"/>
                <a:gd name="connsiteY5" fmla="*/ 2281659 h 2281659"/>
                <a:gd name="connsiteX6" fmla="*/ 831592 w 4546665"/>
                <a:gd name="connsiteY6" fmla="*/ 1922596 h 2281659"/>
                <a:gd name="connsiteX0" fmla="*/ 4546152 w 4546665"/>
                <a:gd name="connsiteY0" fmla="*/ 1252297 h 2281659"/>
                <a:gd name="connsiteX1" fmla="*/ 831592 w 4546665"/>
                <a:gd name="connsiteY1" fmla="*/ 393489 h 2281659"/>
                <a:gd name="connsiteX2" fmla="*/ 0 w 4546665"/>
                <a:gd name="connsiteY2" fmla="*/ 0 h 2281659"/>
                <a:gd name="connsiteX3" fmla="*/ 4546152 w 4546665"/>
                <a:gd name="connsiteY3" fmla="*/ 875278 h 2281659"/>
                <a:gd name="connsiteX4" fmla="*/ 4546152 w 4546665"/>
                <a:gd name="connsiteY4" fmla="*/ 1252297 h 2281659"/>
                <a:gd name="connsiteX0" fmla="*/ 4546152 w 4546665"/>
                <a:gd name="connsiteY0" fmla="*/ 1252297 h 2281659"/>
                <a:gd name="connsiteX1" fmla="*/ 831592 w 4546665"/>
                <a:gd name="connsiteY1" fmla="*/ 393489 h 2281659"/>
                <a:gd name="connsiteX2" fmla="*/ 854856 w 4546665"/>
                <a:gd name="connsiteY2" fmla="*/ 132391 h 2281659"/>
                <a:gd name="connsiteX3" fmla="*/ 4546152 w 4546665"/>
                <a:gd name="connsiteY3" fmla="*/ 875278 h 2281659"/>
                <a:gd name="connsiteX4" fmla="*/ 4546152 w 4546665"/>
                <a:gd name="connsiteY4" fmla="*/ 1252297 h 2281659"/>
                <a:gd name="connsiteX5" fmla="*/ 2120520 w 4546665"/>
                <a:gd name="connsiteY5" fmla="*/ 2057745 h 2281659"/>
                <a:gd name="connsiteX6" fmla="*/ 2120520 w 4546665"/>
                <a:gd name="connsiteY6" fmla="*/ 2281659 h 2281659"/>
                <a:gd name="connsiteX7" fmla="*/ 831592 w 4546665"/>
                <a:gd name="connsiteY7" fmla="*/ 1922596 h 2281659"/>
                <a:gd name="connsiteX8" fmla="*/ 2120520 w 4546665"/>
                <a:gd name="connsiteY8" fmla="*/ 1456812 h 2281659"/>
                <a:gd name="connsiteX9" fmla="*/ 2120520 w 4546665"/>
                <a:gd name="connsiteY9" fmla="*/ 1680726 h 2281659"/>
                <a:gd name="connsiteX10" fmla="*/ 4455563 w 4546665"/>
                <a:gd name="connsiteY10" fmla="*/ 1063787 h 2281659"/>
                <a:gd name="connsiteX0" fmla="*/ 0 w 3715073"/>
                <a:gd name="connsiteY0" fmla="*/ 1798652 h 2157715"/>
                <a:gd name="connsiteX1" fmla="*/ 1288928 w 3715073"/>
                <a:gd name="connsiteY1" fmla="*/ 1332868 h 2157715"/>
                <a:gd name="connsiteX2" fmla="*/ 1288928 w 3715073"/>
                <a:gd name="connsiteY2" fmla="*/ 1556782 h 2157715"/>
                <a:gd name="connsiteX3" fmla="*/ 3623971 w 3715073"/>
                <a:gd name="connsiteY3" fmla="*/ 939843 h 2157715"/>
                <a:gd name="connsiteX4" fmla="*/ 1288929 w 3715073"/>
                <a:gd name="connsiteY4" fmla="*/ 1933801 h 2157715"/>
                <a:gd name="connsiteX5" fmla="*/ 1288928 w 3715073"/>
                <a:gd name="connsiteY5" fmla="*/ 2157715 h 2157715"/>
                <a:gd name="connsiteX6" fmla="*/ 0 w 3715073"/>
                <a:gd name="connsiteY6" fmla="*/ 1798652 h 2157715"/>
                <a:gd name="connsiteX0" fmla="*/ 3714560 w 3715073"/>
                <a:gd name="connsiteY0" fmla="*/ 1128353 h 2157715"/>
                <a:gd name="connsiteX1" fmla="*/ 0 w 3715073"/>
                <a:gd name="connsiteY1" fmla="*/ 269545 h 2157715"/>
                <a:gd name="connsiteX2" fmla="*/ 4008 w 3715073"/>
                <a:gd name="connsiteY2" fmla="*/ 0 h 2157715"/>
                <a:gd name="connsiteX3" fmla="*/ 3714560 w 3715073"/>
                <a:gd name="connsiteY3" fmla="*/ 751334 h 2157715"/>
                <a:gd name="connsiteX4" fmla="*/ 3714560 w 3715073"/>
                <a:gd name="connsiteY4" fmla="*/ 1128353 h 2157715"/>
                <a:gd name="connsiteX0" fmla="*/ 3714560 w 3715073"/>
                <a:gd name="connsiteY0" fmla="*/ 1128353 h 2157715"/>
                <a:gd name="connsiteX1" fmla="*/ 0 w 3715073"/>
                <a:gd name="connsiteY1" fmla="*/ 269545 h 2157715"/>
                <a:gd name="connsiteX2" fmla="*/ 23264 w 3715073"/>
                <a:gd name="connsiteY2" fmla="*/ 8447 h 2157715"/>
                <a:gd name="connsiteX3" fmla="*/ 3714560 w 3715073"/>
                <a:gd name="connsiteY3" fmla="*/ 751334 h 2157715"/>
                <a:gd name="connsiteX4" fmla="*/ 3714560 w 3715073"/>
                <a:gd name="connsiteY4" fmla="*/ 1128353 h 2157715"/>
                <a:gd name="connsiteX5" fmla="*/ 1288928 w 3715073"/>
                <a:gd name="connsiteY5" fmla="*/ 1933801 h 2157715"/>
                <a:gd name="connsiteX6" fmla="*/ 1288928 w 3715073"/>
                <a:gd name="connsiteY6" fmla="*/ 2157715 h 2157715"/>
                <a:gd name="connsiteX7" fmla="*/ 0 w 3715073"/>
                <a:gd name="connsiteY7" fmla="*/ 1798652 h 2157715"/>
                <a:gd name="connsiteX8" fmla="*/ 1288928 w 3715073"/>
                <a:gd name="connsiteY8" fmla="*/ 1332868 h 2157715"/>
                <a:gd name="connsiteX9" fmla="*/ 1288928 w 3715073"/>
                <a:gd name="connsiteY9" fmla="*/ 1556782 h 2157715"/>
                <a:gd name="connsiteX10" fmla="*/ 3623971 w 3715073"/>
                <a:gd name="connsiteY10" fmla="*/ 939843 h 2157715"/>
                <a:gd name="connsiteX0" fmla="*/ 1524649 w 5239722"/>
                <a:gd name="connsiteY0" fmla="*/ 1805698 h 2164761"/>
                <a:gd name="connsiteX1" fmla="*/ 2813577 w 5239722"/>
                <a:gd name="connsiteY1" fmla="*/ 1339914 h 2164761"/>
                <a:gd name="connsiteX2" fmla="*/ 2813577 w 5239722"/>
                <a:gd name="connsiteY2" fmla="*/ 1563828 h 2164761"/>
                <a:gd name="connsiteX3" fmla="*/ 5148620 w 5239722"/>
                <a:gd name="connsiteY3" fmla="*/ 946889 h 2164761"/>
                <a:gd name="connsiteX4" fmla="*/ 2813578 w 5239722"/>
                <a:gd name="connsiteY4" fmla="*/ 1940847 h 2164761"/>
                <a:gd name="connsiteX5" fmla="*/ 2813577 w 5239722"/>
                <a:gd name="connsiteY5" fmla="*/ 2164761 h 2164761"/>
                <a:gd name="connsiteX6" fmla="*/ 1524649 w 5239722"/>
                <a:gd name="connsiteY6" fmla="*/ 1805698 h 2164761"/>
                <a:gd name="connsiteX0" fmla="*/ 5239209 w 5239722"/>
                <a:gd name="connsiteY0" fmla="*/ 1135399 h 2164761"/>
                <a:gd name="connsiteX1" fmla="*/ 1524649 w 5239722"/>
                <a:gd name="connsiteY1" fmla="*/ 276591 h 2164761"/>
                <a:gd name="connsiteX2" fmla="*/ 1528657 w 5239722"/>
                <a:gd name="connsiteY2" fmla="*/ 7046 h 2164761"/>
                <a:gd name="connsiteX3" fmla="*/ 5239209 w 5239722"/>
                <a:gd name="connsiteY3" fmla="*/ 758380 h 2164761"/>
                <a:gd name="connsiteX4" fmla="*/ 5239209 w 5239722"/>
                <a:gd name="connsiteY4" fmla="*/ 1135399 h 2164761"/>
                <a:gd name="connsiteX0" fmla="*/ 5239209 w 5239722"/>
                <a:gd name="connsiteY0" fmla="*/ 1135399 h 2164761"/>
                <a:gd name="connsiteX1" fmla="*/ 1524649 w 5239722"/>
                <a:gd name="connsiteY1" fmla="*/ 276591 h 2164761"/>
                <a:gd name="connsiteX2" fmla="*/ 0 w 5239722"/>
                <a:gd name="connsiteY2" fmla="*/ 0 h 2164761"/>
                <a:gd name="connsiteX3" fmla="*/ 5239209 w 5239722"/>
                <a:gd name="connsiteY3" fmla="*/ 758380 h 2164761"/>
                <a:gd name="connsiteX4" fmla="*/ 5239209 w 5239722"/>
                <a:gd name="connsiteY4" fmla="*/ 1135399 h 2164761"/>
                <a:gd name="connsiteX5" fmla="*/ 2813577 w 5239722"/>
                <a:gd name="connsiteY5" fmla="*/ 1940847 h 2164761"/>
                <a:gd name="connsiteX6" fmla="*/ 2813577 w 5239722"/>
                <a:gd name="connsiteY6" fmla="*/ 2164761 h 2164761"/>
                <a:gd name="connsiteX7" fmla="*/ 1524649 w 5239722"/>
                <a:gd name="connsiteY7" fmla="*/ 1805698 h 2164761"/>
                <a:gd name="connsiteX8" fmla="*/ 2813577 w 5239722"/>
                <a:gd name="connsiteY8" fmla="*/ 1339914 h 2164761"/>
                <a:gd name="connsiteX9" fmla="*/ 2813577 w 5239722"/>
                <a:gd name="connsiteY9" fmla="*/ 1563828 h 2164761"/>
                <a:gd name="connsiteX10" fmla="*/ 5148620 w 5239722"/>
                <a:gd name="connsiteY10" fmla="*/ 946889 h 2164761"/>
                <a:gd name="connsiteX0" fmla="*/ 1524649 w 5239722"/>
                <a:gd name="connsiteY0" fmla="*/ 1805698 h 2164761"/>
                <a:gd name="connsiteX1" fmla="*/ 2813577 w 5239722"/>
                <a:gd name="connsiteY1" fmla="*/ 1339914 h 2164761"/>
                <a:gd name="connsiteX2" fmla="*/ 2813577 w 5239722"/>
                <a:gd name="connsiteY2" fmla="*/ 1563828 h 2164761"/>
                <a:gd name="connsiteX3" fmla="*/ 5148620 w 5239722"/>
                <a:gd name="connsiteY3" fmla="*/ 946889 h 2164761"/>
                <a:gd name="connsiteX4" fmla="*/ 2813578 w 5239722"/>
                <a:gd name="connsiteY4" fmla="*/ 1940847 h 2164761"/>
                <a:gd name="connsiteX5" fmla="*/ 2813577 w 5239722"/>
                <a:gd name="connsiteY5" fmla="*/ 2164761 h 2164761"/>
                <a:gd name="connsiteX6" fmla="*/ 1524649 w 5239722"/>
                <a:gd name="connsiteY6" fmla="*/ 1805698 h 2164761"/>
                <a:gd name="connsiteX0" fmla="*/ 5239209 w 5239722"/>
                <a:gd name="connsiteY0" fmla="*/ 1135399 h 2164761"/>
                <a:gd name="connsiteX1" fmla="*/ 1524649 w 5239722"/>
                <a:gd name="connsiteY1" fmla="*/ 276591 h 2164761"/>
                <a:gd name="connsiteX2" fmla="*/ 1528657 w 5239722"/>
                <a:gd name="connsiteY2" fmla="*/ 7046 h 2164761"/>
                <a:gd name="connsiteX3" fmla="*/ 5239209 w 5239722"/>
                <a:gd name="connsiteY3" fmla="*/ 758380 h 2164761"/>
                <a:gd name="connsiteX4" fmla="*/ 5239209 w 5239722"/>
                <a:gd name="connsiteY4" fmla="*/ 1135399 h 2164761"/>
                <a:gd name="connsiteX0" fmla="*/ 5239209 w 5239722"/>
                <a:gd name="connsiteY0" fmla="*/ 1135399 h 2164761"/>
                <a:gd name="connsiteX1" fmla="*/ 17831 w 5239722"/>
                <a:gd name="connsiteY1" fmla="*/ 323070 h 2164761"/>
                <a:gd name="connsiteX2" fmla="*/ 0 w 5239722"/>
                <a:gd name="connsiteY2" fmla="*/ 0 h 2164761"/>
                <a:gd name="connsiteX3" fmla="*/ 5239209 w 5239722"/>
                <a:gd name="connsiteY3" fmla="*/ 758380 h 2164761"/>
                <a:gd name="connsiteX4" fmla="*/ 5239209 w 5239722"/>
                <a:gd name="connsiteY4" fmla="*/ 1135399 h 2164761"/>
                <a:gd name="connsiteX5" fmla="*/ 2813577 w 5239722"/>
                <a:gd name="connsiteY5" fmla="*/ 1940847 h 2164761"/>
                <a:gd name="connsiteX6" fmla="*/ 2813577 w 5239722"/>
                <a:gd name="connsiteY6" fmla="*/ 2164761 h 2164761"/>
                <a:gd name="connsiteX7" fmla="*/ 1524649 w 5239722"/>
                <a:gd name="connsiteY7" fmla="*/ 1805698 h 2164761"/>
                <a:gd name="connsiteX8" fmla="*/ 2813577 w 5239722"/>
                <a:gd name="connsiteY8" fmla="*/ 1339914 h 2164761"/>
                <a:gd name="connsiteX9" fmla="*/ 2813577 w 5239722"/>
                <a:gd name="connsiteY9" fmla="*/ 1563828 h 2164761"/>
                <a:gd name="connsiteX10" fmla="*/ 5148620 w 5239722"/>
                <a:gd name="connsiteY10" fmla="*/ 946889 h 2164761"/>
                <a:gd name="connsiteX0" fmla="*/ 1524649 w 5239722"/>
                <a:gd name="connsiteY0" fmla="*/ 1798652 h 2157715"/>
                <a:gd name="connsiteX1" fmla="*/ 2813577 w 5239722"/>
                <a:gd name="connsiteY1" fmla="*/ 1332868 h 2157715"/>
                <a:gd name="connsiteX2" fmla="*/ 2813577 w 5239722"/>
                <a:gd name="connsiteY2" fmla="*/ 1556782 h 2157715"/>
                <a:gd name="connsiteX3" fmla="*/ 5148620 w 5239722"/>
                <a:gd name="connsiteY3" fmla="*/ 939843 h 2157715"/>
                <a:gd name="connsiteX4" fmla="*/ 2813578 w 5239722"/>
                <a:gd name="connsiteY4" fmla="*/ 1933801 h 2157715"/>
                <a:gd name="connsiteX5" fmla="*/ 2813577 w 5239722"/>
                <a:gd name="connsiteY5" fmla="*/ 2157715 h 2157715"/>
                <a:gd name="connsiteX6" fmla="*/ 1524649 w 5239722"/>
                <a:gd name="connsiteY6" fmla="*/ 1798652 h 2157715"/>
                <a:gd name="connsiteX0" fmla="*/ 5239209 w 5239722"/>
                <a:gd name="connsiteY0" fmla="*/ 1128353 h 2157715"/>
                <a:gd name="connsiteX1" fmla="*/ 1524649 w 5239722"/>
                <a:gd name="connsiteY1" fmla="*/ 269545 h 2157715"/>
                <a:gd name="connsiteX2" fmla="*/ 1528657 w 5239722"/>
                <a:gd name="connsiteY2" fmla="*/ 0 h 2157715"/>
                <a:gd name="connsiteX3" fmla="*/ 5239209 w 5239722"/>
                <a:gd name="connsiteY3" fmla="*/ 751334 h 2157715"/>
                <a:gd name="connsiteX4" fmla="*/ 5239209 w 5239722"/>
                <a:gd name="connsiteY4" fmla="*/ 1128353 h 2157715"/>
                <a:gd name="connsiteX0" fmla="*/ 5239209 w 5239722"/>
                <a:gd name="connsiteY0" fmla="*/ 1128353 h 2157715"/>
                <a:gd name="connsiteX1" fmla="*/ 17831 w 5239722"/>
                <a:gd name="connsiteY1" fmla="*/ 316024 h 2157715"/>
                <a:gd name="connsiteX2" fmla="*/ 0 w 5239722"/>
                <a:gd name="connsiteY2" fmla="*/ 70419 h 2157715"/>
                <a:gd name="connsiteX3" fmla="*/ 5239209 w 5239722"/>
                <a:gd name="connsiteY3" fmla="*/ 751334 h 2157715"/>
                <a:gd name="connsiteX4" fmla="*/ 5239209 w 5239722"/>
                <a:gd name="connsiteY4" fmla="*/ 1128353 h 2157715"/>
                <a:gd name="connsiteX5" fmla="*/ 2813577 w 5239722"/>
                <a:gd name="connsiteY5" fmla="*/ 1933801 h 2157715"/>
                <a:gd name="connsiteX6" fmla="*/ 2813577 w 5239722"/>
                <a:gd name="connsiteY6" fmla="*/ 2157715 h 2157715"/>
                <a:gd name="connsiteX7" fmla="*/ 1524649 w 5239722"/>
                <a:gd name="connsiteY7" fmla="*/ 1798652 h 2157715"/>
                <a:gd name="connsiteX8" fmla="*/ 2813577 w 5239722"/>
                <a:gd name="connsiteY8" fmla="*/ 1332868 h 2157715"/>
                <a:gd name="connsiteX9" fmla="*/ 2813577 w 5239722"/>
                <a:gd name="connsiteY9" fmla="*/ 1556782 h 2157715"/>
                <a:gd name="connsiteX10" fmla="*/ 5148620 w 5239722"/>
                <a:gd name="connsiteY10" fmla="*/ 939843 h 2157715"/>
                <a:gd name="connsiteX0" fmla="*/ 1543905 w 5258978"/>
                <a:gd name="connsiteY0" fmla="*/ 1736680 h 2095743"/>
                <a:gd name="connsiteX1" fmla="*/ 2832833 w 5258978"/>
                <a:gd name="connsiteY1" fmla="*/ 1270896 h 2095743"/>
                <a:gd name="connsiteX2" fmla="*/ 2832833 w 5258978"/>
                <a:gd name="connsiteY2" fmla="*/ 1494810 h 2095743"/>
                <a:gd name="connsiteX3" fmla="*/ 5167876 w 5258978"/>
                <a:gd name="connsiteY3" fmla="*/ 877871 h 2095743"/>
                <a:gd name="connsiteX4" fmla="*/ 2832834 w 5258978"/>
                <a:gd name="connsiteY4" fmla="*/ 1871829 h 2095743"/>
                <a:gd name="connsiteX5" fmla="*/ 2832833 w 5258978"/>
                <a:gd name="connsiteY5" fmla="*/ 2095743 h 2095743"/>
                <a:gd name="connsiteX6" fmla="*/ 1543905 w 5258978"/>
                <a:gd name="connsiteY6" fmla="*/ 1736680 h 2095743"/>
                <a:gd name="connsiteX0" fmla="*/ 5258465 w 5258978"/>
                <a:gd name="connsiteY0" fmla="*/ 1066381 h 2095743"/>
                <a:gd name="connsiteX1" fmla="*/ 1543905 w 5258978"/>
                <a:gd name="connsiteY1" fmla="*/ 207573 h 2095743"/>
                <a:gd name="connsiteX2" fmla="*/ 0 w 5258978"/>
                <a:gd name="connsiteY2" fmla="*/ 0 h 2095743"/>
                <a:gd name="connsiteX3" fmla="*/ 5258465 w 5258978"/>
                <a:gd name="connsiteY3" fmla="*/ 689362 h 2095743"/>
                <a:gd name="connsiteX4" fmla="*/ 5258465 w 5258978"/>
                <a:gd name="connsiteY4" fmla="*/ 1066381 h 2095743"/>
                <a:gd name="connsiteX0" fmla="*/ 5258465 w 5258978"/>
                <a:gd name="connsiteY0" fmla="*/ 1066381 h 2095743"/>
                <a:gd name="connsiteX1" fmla="*/ 37087 w 5258978"/>
                <a:gd name="connsiteY1" fmla="*/ 254052 h 2095743"/>
                <a:gd name="connsiteX2" fmla="*/ 19256 w 5258978"/>
                <a:gd name="connsiteY2" fmla="*/ 8447 h 2095743"/>
                <a:gd name="connsiteX3" fmla="*/ 5258465 w 5258978"/>
                <a:gd name="connsiteY3" fmla="*/ 689362 h 2095743"/>
                <a:gd name="connsiteX4" fmla="*/ 5258465 w 5258978"/>
                <a:gd name="connsiteY4" fmla="*/ 1066381 h 2095743"/>
                <a:gd name="connsiteX5" fmla="*/ 2832833 w 5258978"/>
                <a:gd name="connsiteY5" fmla="*/ 1871829 h 2095743"/>
                <a:gd name="connsiteX6" fmla="*/ 2832833 w 5258978"/>
                <a:gd name="connsiteY6" fmla="*/ 2095743 h 2095743"/>
                <a:gd name="connsiteX7" fmla="*/ 1543905 w 5258978"/>
                <a:gd name="connsiteY7" fmla="*/ 1736680 h 2095743"/>
                <a:gd name="connsiteX8" fmla="*/ 2832833 w 5258978"/>
                <a:gd name="connsiteY8" fmla="*/ 1270896 h 2095743"/>
                <a:gd name="connsiteX9" fmla="*/ 2832833 w 5258978"/>
                <a:gd name="connsiteY9" fmla="*/ 1494810 h 2095743"/>
                <a:gd name="connsiteX10" fmla="*/ 5167876 w 5258978"/>
                <a:gd name="connsiteY10" fmla="*/ 877871 h 2095743"/>
                <a:gd name="connsiteX0" fmla="*/ 1543905 w 5258978"/>
                <a:gd name="connsiteY0" fmla="*/ 1736680 h 2095743"/>
                <a:gd name="connsiteX1" fmla="*/ 2832833 w 5258978"/>
                <a:gd name="connsiteY1" fmla="*/ 1270896 h 2095743"/>
                <a:gd name="connsiteX2" fmla="*/ 2832833 w 5258978"/>
                <a:gd name="connsiteY2" fmla="*/ 1494810 h 2095743"/>
                <a:gd name="connsiteX3" fmla="*/ 5167876 w 5258978"/>
                <a:gd name="connsiteY3" fmla="*/ 877871 h 2095743"/>
                <a:gd name="connsiteX4" fmla="*/ 2832834 w 5258978"/>
                <a:gd name="connsiteY4" fmla="*/ 1871829 h 2095743"/>
                <a:gd name="connsiteX5" fmla="*/ 2832833 w 5258978"/>
                <a:gd name="connsiteY5" fmla="*/ 2095743 h 2095743"/>
                <a:gd name="connsiteX6" fmla="*/ 1543905 w 5258978"/>
                <a:gd name="connsiteY6" fmla="*/ 1736680 h 2095743"/>
                <a:gd name="connsiteX0" fmla="*/ 5258465 w 5258978"/>
                <a:gd name="connsiteY0" fmla="*/ 1066381 h 2095743"/>
                <a:gd name="connsiteX1" fmla="*/ 78182 w 5258978"/>
                <a:gd name="connsiteY1" fmla="*/ 238559 h 2095743"/>
                <a:gd name="connsiteX2" fmla="*/ 0 w 5258978"/>
                <a:gd name="connsiteY2" fmla="*/ 0 h 2095743"/>
                <a:gd name="connsiteX3" fmla="*/ 5258465 w 5258978"/>
                <a:gd name="connsiteY3" fmla="*/ 689362 h 2095743"/>
                <a:gd name="connsiteX4" fmla="*/ 5258465 w 5258978"/>
                <a:gd name="connsiteY4" fmla="*/ 1066381 h 2095743"/>
                <a:gd name="connsiteX0" fmla="*/ 5258465 w 5258978"/>
                <a:gd name="connsiteY0" fmla="*/ 1066381 h 2095743"/>
                <a:gd name="connsiteX1" fmla="*/ 37087 w 5258978"/>
                <a:gd name="connsiteY1" fmla="*/ 254052 h 2095743"/>
                <a:gd name="connsiteX2" fmla="*/ 19256 w 5258978"/>
                <a:gd name="connsiteY2" fmla="*/ 8447 h 2095743"/>
                <a:gd name="connsiteX3" fmla="*/ 5258465 w 5258978"/>
                <a:gd name="connsiteY3" fmla="*/ 689362 h 2095743"/>
                <a:gd name="connsiteX4" fmla="*/ 5258465 w 5258978"/>
                <a:gd name="connsiteY4" fmla="*/ 1066381 h 2095743"/>
                <a:gd name="connsiteX5" fmla="*/ 2832833 w 5258978"/>
                <a:gd name="connsiteY5" fmla="*/ 1871829 h 2095743"/>
                <a:gd name="connsiteX6" fmla="*/ 2832833 w 5258978"/>
                <a:gd name="connsiteY6" fmla="*/ 2095743 h 2095743"/>
                <a:gd name="connsiteX7" fmla="*/ 1543905 w 5258978"/>
                <a:gd name="connsiteY7" fmla="*/ 1736680 h 2095743"/>
                <a:gd name="connsiteX8" fmla="*/ 2832833 w 5258978"/>
                <a:gd name="connsiteY8" fmla="*/ 1270896 h 2095743"/>
                <a:gd name="connsiteX9" fmla="*/ 2832833 w 5258978"/>
                <a:gd name="connsiteY9" fmla="*/ 1494810 h 2095743"/>
                <a:gd name="connsiteX10" fmla="*/ 5167876 w 5258978"/>
                <a:gd name="connsiteY10" fmla="*/ 877871 h 2095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58978" h="2095743" stroke="0" extrusionOk="0">
                  <a:moveTo>
                    <a:pt x="1543905" y="1736680"/>
                  </a:moveTo>
                  <a:lnTo>
                    <a:pt x="2832833" y="1270896"/>
                  </a:lnTo>
                  <a:lnTo>
                    <a:pt x="2832833" y="1494810"/>
                  </a:lnTo>
                  <a:cubicBezTo>
                    <a:pt x="4012880" y="1393869"/>
                    <a:pt x="4891695" y="1161678"/>
                    <a:pt x="5167876" y="877871"/>
                  </a:cubicBezTo>
                  <a:cubicBezTo>
                    <a:pt x="5576375" y="1297648"/>
                    <a:pt x="4578233" y="1722528"/>
                    <a:pt x="2832834" y="1871829"/>
                  </a:cubicBezTo>
                  <a:cubicBezTo>
                    <a:pt x="2832834" y="1946467"/>
                    <a:pt x="2832833" y="2021105"/>
                    <a:pt x="2832833" y="2095743"/>
                  </a:cubicBezTo>
                  <a:lnTo>
                    <a:pt x="1543905" y="1736680"/>
                  </a:lnTo>
                  <a:close/>
                </a:path>
                <a:path w="5258978" h="2095743" fill="darkenLess" stroke="0" extrusionOk="0">
                  <a:moveTo>
                    <a:pt x="5258465" y="1066381"/>
                  </a:moveTo>
                  <a:cubicBezTo>
                    <a:pt x="5258465" y="592074"/>
                    <a:pt x="2129677" y="238559"/>
                    <a:pt x="78182" y="238559"/>
                  </a:cubicBezTo>
                  <a:lnTo>
                    <a:pt x="0" y="0"/>
                  </a:lnTo>
                  <a:cubicBezTo>
                    <a:pt x="2051495" y="0"/>
                    <a:pt x="5258465" y="215055"/>
                    <a:pt x="5258465" y="689362"/>
                  </a:cubicBezTo>
                  <a:lnTo>
                    <a:pt x="5258465" y="1066381"/>
                  </a:lnTo>
                  <a:close/>
                </a:path>
                <a:path w="5258978" h="2095743" fill="none" extrusionOk="0">
                  <a:moveTo>
                    <a:pt x="5258465" y="1066381"/>
                  </a:moveTo>
                  <a:cubicBezTo>
                    <a:pt x="5258465" y="592074"/>
                    <a:pt x="2088582" y="254052"/>
                    <a:pt x="37087" y="254052"/>
                  </a:cubicBezTo>
                  <a:cubicBezTo>
                    <a:pt x="37087" y="128379"/>
                    <a:pt x="19256" y="134120"/>
                    <a:pt x="19256" y="8447"/>
                  </a:cubicBezTo>
                  <a:cubicBezTo>
                    <a:pt x="2070751" y="8447"/>
                    <a:pt x="5258465" y="215055"/>
                    <a:pt x="5258465" y="689362"/>
                  </a:cubicBezTo>
                  <a:lnTo>
                    <a:pt x="5258465" y="1066381"/>
                  </a:lnTo>
                  <a:cubicBezTo>
                    <a:pt x="5258465" y="1425756"/>
                    <a:pt x="4290642" y="1747128"/>
                    <a:pt x="2832833" y="1871829"/>
                  </a:cubicBezTo>
                  <a:lnTo>
                    <a:pt x="2832833" y="2095743"/>
                  </a:lnTo>
                  <a:lnTo>
                    <a:pt x="1543905" y="1736680"/>
                  </a:lnTo>
                  <a:lnTo>
                    <a:pt x="2832833" y="1270896"/>
                  </a:lnTo>
                  <a:lnTo>
                    <a:pt x="2832833" y="1494810"/>
                  </a:lnTo>
                  <a:cubicBezTo>
                    <a:pt x="4012880" y="1393869"/>
                    <a:pt x="4891695" y="1161678"/>
                    <a:pt x="5167876" y="877871"/>
                  </a:cubicBezTo>
                </a:path>
              </a:pathLst>
            </a:custGeom>
            <a:solidFill>
              <a:srgbClr val="00529D"/>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a:p>
          </p:txBody>
        </p:sp>
        <p:sp>
          <p:nvSpPr>
            <p:cNvPr id="30" name="TextBox 29">
              <a:extLst>
                <a:ext uri="{FF2B5EF4-FFF2-40B4-BE49-F238E27FC236}">
                  <a16:creationId xmlns:a16="http://schemas.microsoft.com/office/drawing/2014/main" id="{F6486BDF-0FFA-4CF5-A9CD-92CBAB9F7A1B}"/>
                </a:ext>
              </a:extLst>
            </p:cNvPr>
            <p:cNvSpPr txBox="1"/>
            <p:nvPr/>
          </p:nvSpPr>
          <p:spPr>
            <a:xfrm>
              <a:off x="3316110" y="4730800"/>
              <a:ext cx="1463041" cy="1166473"/>
            </a:xfrm>
            <a:prstGeom prst="rect">
              <a:avLst/>
            </a:prstGeom>
            <a:solidFill>
              <a:schemeClr val="tx2">
                <a:lumMod val="50000"/>
                <a:alpha val="25000"/>
              </a:schemeClr>
            </a:solidFill>
          </p:spPr>
          <p:txBody>
            <a:bodyPr wrap="square" lIns="91440" tIns="45720" rIns="91440" bIns="45720" rtlCol="0" anchor="t">
              <a:spAutoFit/>
            </a:bodyPr>
            <a:lstStyle/>
            <a:p>
              <a:pPr algn="ctr">
                <a:lnSpc>
                  <a:spcPct val="132794"/>
                </a:lnSpc>
              </a:pPr>
              <a:r>
                <a:rPr lang="en-US" sz="1700">
                  <a:solidFill>
                    <a:schemeClr val="bg1"/>
                  </a:solidFill>
                </a:rPr>
                <a:t>SOM </a:t>
              </a:r>
              <a:r>
                <a:rPr lang="en-US">
                  <a:solidFill>
                    <a:schemeClr val="bg1"/>
                  </a:solidFill>
                </a:rPr>
                <a:t>↓ ↓</a:t>
              </a:r>
              <a:endParaRPr lang="en-US"/>
            </a:p>
            <a:p>
              <a:pPr algn="ctr">
                <a:lnSpc>
                  <a:spcPct val="132794"/>
                </a:lnSpc>
              </a:pPr>
              <a:r>
                <a:rPr lang="en-US">
                  <a:solidFill>
                    <a:schemeClr val="bg1"/>
                  </a:solidFill>
                </a:rPr>
                <a:t>Nutrients ↔ </a:t>
              </a:r>
              <a:endParaRPr lang="en-US">
                <a:solidFill>
                  <a:schemeClr val="bg1"/>
                </a:solidFill>
                <a:cs typeface="Calibri" panose="020F0502020204030204"/>
              </a:endParaRPr>
            </a:p>
            <a:p>
              <a:pPr algn="ctr">
                <a:lnSpc>
                  <a:spcPct val="132794"/>
                </a:lnSpc>
              </a:pPr>
              <a:r>
                <a:rPr lang="en-US">
                  <a:solidFill>
                    <a:schemeClr val="bg1"/>
                  </a:solidFill>
                </a:rPr>
                <a:t>Topsoil ↔</a:t>
              </a:r>
              <a:endParaRPr lang="en-US">
                <a:solidFill>
                  <a:schemeClr val="bg1"/>
                </a:solidFill>
                <a:cs typeface="Calibri" panose="020F0502020204030204"/>
              </a:endParaRPr>
            </a:p>
          </p:txBody>
        </p:sp>
        <p:sp>
          <p:nvSpPr>
            <p:cNvPr id="48" name="TextBox 47">
              <a:extLst>
                <a:ext uri="{FF2B5EF4-FFF2-40B4-BE49-F238E27FC236}">
                  <a16:creationId xmlns:a16="http://schemas.microsoft.com/office/drawing/2014/main" id="{7E9B99CE-F13B-4092-84CA-0A3634F451D0}"/>
                </a:ext>
              </a:extLst>
            </p:cNvPr>
            <p:cNvSpPr txBox="1"/>
            <p:nvPr/>
          </p:nvSpPr>
          <p:spPr>
            <a:xfrm>
              <a:off x="5805455" y="2798627"/>
              <a:ext cx="1463041" cy="646331"/>
            </a:xfrm>
            <a:prstGeom prst="rect">
              <a:avLst/>
            </a:prstGeom>
            <a:solidFill>
              <a:schemeClr val="tx2">
                <a:lumMod val="50000"/>
                <a:alpha val="25000"/>
              </a:schemeClr>
            </a:solidFill>
            <a:effectLst>
              <a:outerShdw blurRad="63500" sx="102000" sy="102000" algn="ctr" rotWithShape="0">
                <a:prstClr val="black">
                  <a:alpha val="0"/>
                </a:prstClr>
              </a:outerShdw>
            </a:effectLst>
          </p:spPr>
          <p:txBody>
            <a:bodyPr wrap="square" rtlCol="0">
              <a:spAutoFit/>
            </a:bodyPr>
            <a:lstStyle/>
            <a:p>
              <a:pPr algn="ctr"/>
              <a:r>
                <a:rPr lang="en-US">
                  <a:solidFill>
                    <a:schemeClr val="bg1"/>
                  </a:solidFill>
                </a:rPr>
                <a:t>↓ Infiltration</a:t>
              </a:r>
            </a:p>
            <a:p>
              <a:pPr algn="ctr"/>
              <a:r>
                <a:rPr lang="en-US">
                  <a:solidFill>
                    <a:schemeClr val="bg1"/>
                  </a:solidFill>
                </a:rPr>
                <a:t>↑ Erosion</a:t>
              </a:r>
              <a:endParaRPr lang="en-US" sz="1700">
                <a:solidFill>
                  <a:schemeClr val="bg1"/>
                </a:solidFill>
              </a:endParaRPr>
            </a:p>
          </p:txBody>
        </p:sp>
      </p:grpSp>
      <p:grpSp>
        <p:nvGrpSpPr>
          <p:cNvPr id="4" name="Group 3">
            <a:extLst>
              <a:ext uri="{FF2B5EF4-FFF2-40B4-BE49-F238E27FC236}">
                <a16:creationId xmlns:a16="http://schemas.microsoft.com/office/drawing/2014/main" id="{B42DA868-08FE-4330-A122-0AFF60E73990}"/>
              </a:ext>
            </a:extLst>
          </p:cNvPr>
          <p:cNvGrpSpPr/>
          <p:nvPr/>
        </p:nvGrpSpPr>
        <p:grpSpPr>
          <a:xfrm>
            <a:off x="1606800" y="1927074"/>
            <a:ext cx="3899277" cy="3055613"/>
            <a:chOff x="1606800" y="1927074"/>
            <a:chExt cx="3899277" cy="3055613"/>
          </a:xfrm>
        </p:grpSpPr>
        <p:sp>
          <p:nvSpPr>
            <p:cNvPr id="18" name="Arrow: Curved Left 4">
              <a:extLst>
                <a:ext uri="{FF2B5EF4-FFF2-40B4-BE49-F238E27FC236}">
                  <a16:creationId xmlns:a16="http://schemas.microsoft.com/office/drawing/2014/main" id="{A2E89741-9082-473B-BB40-BD4BC65EE342}"/>
                </a:ext>
              </a:extLst>
            </p:cNvPr>
            <p:cNvSpPr>
              <a:spLocks noChangeAspect="1"/>
            </p:cNvSpPr>
            <p:nvPr/>
          </p:nvSpPr>
          <p:spPr>
            <a:xfrm>
              <a:off x="2494423" y="2951040"/>
              <a:ext cx="2530998" cy="1022234"/>
            </a:xfrm>
            <a:custGeom>
              <a:avLst/>
              <a:gdLst>
                <a:gd name="connsiteX0" fmla="*/ 0 w 3714560"/>
                <a:gd name="connsiteY0" fmla="*/ 1906126 h 2318549"/>
                <a:gd name="connsiteX1" fmla="*/ 1288928 w 3714560"/>
                <a:gd name="connsiteY1" fmla="*/ 1440342 h 2318549"/>
                <a:gd name="connsiteX2" fmla="*/ 1288928 w 3714560"/>
                <a:gd name="connsiteY2" fmla="*/ 1664256 h 2318549"/>
                <a:gd name="connsiteX3" fmla="*/ 3623971 w 3714560"/>
                <a:gd name="connsiteY3" fmla="*/ 1047317 h 2318549"/>
                <a:gd name="connsiteX4" fmla="*/ 1288929 w 3714560"/>
                <a:gd name="connsiteY4" fmla="*/ 2041275 h 2318549"/>
                <a:gd name="connsiteX5" fmla="*/ 1288928 w 3714560"/>
                <a:gd name="connsiteY5" fmla="*/ 2265189 h 2318549"/>
                <a:gd name="connsiteX6" fmla="*/ 0 w 3714560"/>
                <a:gd name="connsiteY6" fmla="*/ 1906126 h 2318549"/>
                <a:gd name="connsiteX0" fmla="*/ 3714560 w 3714560"/>
                <a:gd name="connsiteY0" fmla="*/ 1235827 h 2318549"/>
                <a:gd name="connsiteX1" fmla="*/ 0 w 3714560"/>
                <a:gd name="connsiteY1" fmla="*/ 377019 h 2318549"/>
                <a:gd name="connsiteX2" fmla="*/ 0 w 3714560"/>
                <a:gd name="connsiteY2" fmla="*/ 0 h 2318549"/>
                <a:gd name="connsiteX3" fmla="*/ 3714560 w 3714560"/>
                <a:gd name="connsiteY3" fmla="*/ 858808 h 2318549"/>
                <a:gd name="connsiteX4" fmla="*/ 3714560 w 3714560"/>
                <a:gd name="connsiteY4" fmla="*/ 1235827 h 2318549"/>
                <a:gd name="connsiteX0" fmla="*/ 3714560 w 3714560"/>
                <a:gd name="connsiteY0" fmla="*/ 1235827 h 2318549"/>
                <a:gd name="connsiteX1" fmla="*/ 0 w 3714560"/>
                <a:gd name="connsiteY1" fmla="*/ 377019 h 2318549"/>
                <a:gd name="connsiteX2" fmla="*/ 0 w 3714560"/>
                <a:gd name="connsiteY2" fmla="*/ 0 h 2318549"/>
                <a:gd name="connsiteX3" fmla="*/ 3714560 w 3714560"/>
                <a:gd name="connsiteY3" fmla="*/ 858808 h 2318549"/>
                <a:gd name="connsiteX4" fmla="*/ 3714560 w 3714560"/>
                <a:gd name="connsiteY4" fmla="*/ 1235827 h 2318549"/>
                <a:gd name="connsiteX5" fmla="*/ 1288928 w 3714560"/>
                <a:gd name="connsiteY5" fmla="*/ 2041275 h 2318549"/>
                <a:gd name="connsiteX6" fmla="*/ 1288928 w 3714560"/>
                <a:gd name="connsiteY6" fmla="*/ 2265189 h 2318549"/>
                <a:gd name="connsiteX7" fmla="*/ 0 w 3714560"/>
                <a:gd name="connsiteY7" fmla="*/ 1906126 h 2318549"/>
                <a:gd name="connsiteX8" fmla="*/ 1288928 w 3714560"/>
                <a:gd name="connsiteY8" fmla="*/ 1440342 h 2318549"/>
                <a:gd name="connsiteX9" fmla="*/ 1288928 w 3714560"/>
                <a:gd name="connsiteY9" fmla="*/ 1664256 h 2318549"/>
                <a:gd name="connsiteX10" fmla="*/ 3623971 w 3714560"/>
                <a:gd name="connsiteY10" fmla="*/ 1047317 h 2318549"/>
                <a:gd name="connsiteX0" fmla="*/ 798638 w 4513711"/>
                <a:gd name="connsiteY0" fmla="*/ 1914151 h 2273214"/>
                <a:gd name="connsiteX1" fmla="*/ 2087566 w 4513711"/>
                <a:gd name="connsiteY1" fmla="*/ 1448367 h 2273214"/>
                <a:gd name="connsiteX2" fmla="*/ 2087566 w 4513711"/>
                <a:gd name="connsiteY2" fmla="*/ 1672281 h 2273214"/>
                <a:gd name="connsiteX3" fmla="*/ 4422609 w 4513711"/>
                <a:gd name="connsiteY3" fmla="*/ 1055342 h 2273214"/>
                <a:gd name="connsiteX4" fmla="*/ 2087567 w 4513711"/>
                <a:gd name="connsiteY4" fmla="*/ 2049300 h 2273214"/>
                <a:gd name="connsiteX5" fmla="*/ 2087566 w 4513711"/>
                <a:gd name="connsiteY5" fmla="*/ 2273214 h 2273214"/>
                <a:gd name="connsiteX6" fmla="*/ 798638 w 4513711"/>
                <a:gd name="connsiteY6" fmla="*/ 1914151 h 2273214"/>
                <a:gd name="connsiteX0" fmla="*/ 4513198 w 4513711"/>
                <a:gd name="connsiteY0" fmla="*/ 1243852 h 2273214"/>
                <a:gd name="connsiteX1" fmla="*/ 798638 w 4513711"/>
                <a:gd name="connsiteY1" fmla="*/ 385044 h 2273214"/>
                <a:gd name="connsiteX2" fmla="*/ 798638 w 4513711"/>
                <a:gd name="connsiteY2" fmla="*/ 8025 h 2273214"/>
                <a:gd name="connsiteX3" fmla="*/ 4513198 w 4513711"/>
                <a:gd name="connsiteY3" fmla="*/ 866833 h 2273214"/>
                <a:gd name="connsiteX4" fmla="*/ 4513198 w 4513711"/>
                <a:gd name="connsiteY4" fmla="*/ 1243852 h 2273214"/>
                <a:gd name="connsiteX0" fmla="*/ 4513198 w 4513711"/>
                <a:gd name="connsiteY0" fmla="*/ 1243852 h 2273214"/>
                <a:gd name="connsiteX1" fmla="*/ 798638 w 4513711"/>
                <a:gd name="connsiteY1" fmla="*/ 385044 h 2273214"/>
                <a:gd name="connsiteX2" fmla="*/ 0 w 4513711"/>
                <a:gd name="connsiteY2" fmla="*/ 0 h 2273214"/>
                <a:gd name="connsiteX3" fmla="*/ 4513198 w 4513711"/>
                <a:gd name="connsiteY3" fmla="*/ 866833 h 2273214"/>
                <a:gd name="connsiteX4" fmla="*/ 4513198 w 4513711"/>
                <a:gd name="connsiteY4" fmla="*/ 1243852 h 2273214"/>
                <a:gd name="connsiteX5" fmla="*/ 2087566 w 4513711"/>
                <a:gd name="connsiteY5" fmla="*/ 2049300 h 2273214"/>
                <a:gd name="connsiteX6" fmla="*/ 2087566 w 4513711"/>
                <a:gd name="connsiteY6" fmla="*/ 2273214 h 2273214"/>
                <a:gd name="connsiteX7" fmla="*/ 798638 w 4513711"/>
                <a:gd name="connsiteY7" fmla="*/ 1914151 h 2273214"/>
                <a:gd name="connsiteX8" fmla="*/ 2087566 w 4513711"/>
                <a:gd name="connsiteY8" fmla="*/ 1448367 h 2273214"/>
                <a:gd name="connsiteX9" fmla="*/ 2087566 w 4513711"/>
                <a:gd name="connsiteY9" fmla="*/ 1672281 h 2273214"/>
                <a:gd name="connsiteX10" fmla="*/ 4422609 w 4513711"/>
                <a:gd name="connsiteY10" fmla="*/ 1055342 h 2273214"/>
                <a:gd name="connsiteX0" fmla="*/ 831592 w 4546665"/>
                <a:gd name="connsiteY0" fmla="*/ 1922596 h 2281659"/>
                <a:gd name="connsiteX1" fmla="*/ 2120520 w 4546665"/>
                <a:gd name="connsiteY1" fmla="*/ 1456812 h 2281659"/>
                <a:gd name="connsiteX2" fmla="*/ 2120520 w 4546665"/>
                <a:gd name="connsiteY2" fmla="*/ 1680726 h 2281659"/>
                <a:gd name="connsiteX3" fmla="*/ 4455563 w 4546665"/>
                <a:gd name="connsiteY3" fmla="*/ 1063787 h 2281659"/>
                <a:gd name="connsiteX4" fmla="*/ 2120521 w 4546665"/>
                <a:gd name="connsiteY4" fmla="*/ 2057745 h 2281659"/>
                <a:gd name="connsiteX5" fmla="*/ 2120520 w 4546665"/>
                <a:gd name="connsiteY5" fmla="*/ 2281659 h 2281659"/>
                <a:gd name="connsiteX6" fmla="*/ 831592 w 4546665"/>
                <a:gd name="connsiteY6" fmla="*/ 1922596 h 2281659"/>
                <a:gd name="connsiteX0" fmla="*/ 4546152 w 4546665"/>
                <a:gd name="connsiteY0" fmla="*/ 1252297 h 2281659"/>
                <a:gd name="connsiteX1" fmla="*/ 831592 w 4546665"/>
                <a:gd name="connsiteY1" fmla="*/ 393489 h 2281659"/>
                <a:gd name="connsiteX2" fmla="*/ 0 w 4546665"/>
                <a:gd name="connsiteY2" fmla="*/ 0 h 2281659"/>
                <a:gd name="connsiteX3" fmla="*/ 4546152 w 4546665"/>
                <a:gd name="connsiteY3" fmla="*/ 875278 h 2281659"/>
                <a:gd name="connsiteX4" fmla="*/ 4546152 w 4546665"/>
                <a:gd name="connsiteY4" fmla="*/ 1252297 h 2281659"/>
                <a:gd name="connsiteX0" fmla="*/ 4546152 w 4546665"/>
                <a:gd name="connsiteY0" fmla="*/ 1252297 h 2281659"/>
                <a:gd name="connsiteX1" fmla="*/ 831592 w 4546665"/>
                <a:gd name="connsiteY1" fmla="*/ 393489 h 2281659"/>
                <a:gd name="connsiteX2" fmla="*/ 32954 w 4546665"/>
                <a:gd name="connsiteY2" fmla="*/ 8445 h 2281659"/>
                <a:gd name="connsiteX3" fmla="*/ 4546152 w 4546665"/>
                <a:gd name="connsiteY3" fmla="*/ 875278 h 2281659"/>
                <a:gd name="connsiteX4" fmla="*/ 4546152 w 4546665"/>
                <a:gd name="connsiteY4" fmla="*/ 1252297 h 2281659"/>
                <a:gd name="connsiteX5" fmla="*/ 2120520 w 4546665"/>
                <a:gd name="connsiteY5" fmla="*/ 2057745 h 2281659"/>
                <a:gd name="connsiteX6" fmla="*/ 2120520 w 4546665"/>
                <a:gd name="connsiteY6" fmla="*/ 2281659 h 2281659"/>
                <a:gd name="connsiteX7" fmla="*/ 831592 w 4546665"/>
                <a:gd name="connsiteY7" fmla="*/ 1922596 h 2281659"/>
                <a:gd name="connsiteX8" fmla="*/ 2120520 w 4546665"/>
                <a:gd name="connsiteY8" fmla="*/ 1456812 h 2281659"/>
                <a:gd name="connsiteX9" fmla="*/ 2120520 w 4546665"/>
                <a:gd name="connsiteY9" fmla="*/ 1680726 h 2281659"/>
                <a:gd name="connsiteX10" fmla="*/ 4455563 w 4546665"/>
                <a:gd name="connsiteY10" fmla="*/ 1063787 h 2281659"/>
                <a:gd name="connsiteX0" fmla="*/ 831592 w 4546665"/>
                <a:gd name="connsiteY0" fmla="*/ 1922596 h 2281659"/>
                <a:gd name="connsiteX1" fmla="*/ 2120520 w 4546665"/>
                <a:gd name="connsiteY1" fmla="*/ 1456812 h 2281659"/>
                <a:gd name="connsiteX2" fmla="*/ 2120520 w 4546665"/>
                <a:gd name="connsiteY2" fmla="*/ 1680726 h 2281659"/>
                <a:gd name="connsiteX3" fmla="*/ 4455563 w 4546665"/>
                <a:gd name="connsiteY3" fmla="*/ 1063787 h 2281659"/>
                <a:gd name="connsiteX4" fmla="*/ 2120521 w 4546665"/>
                <a:gd name="connsiteY4" fmla="*/ 2057745 h 2281659"/>
                <a:gd name="connsiteX5" fmla="*/ 2120520 w 4546665"/>
                <a:gd name="connsiteY5" fmla="*/ 2281659 h 2281659"/>
                <a:gd name="connsiteX6" fmla="*/ 831592 w 4546665"/>
                <a:gd name="connsiteY6" fmla="*/ 1922596 h 2281659"/>
                <a:gd name="connsiteX0" fmla="*/ 4546152 w 4546665"/>
                <a:gd name="connsiteY0" fmla="*/ 1252297 h 2281659"/>
                <a:gd name="connsiteX1" fmla="*/ 831592 w 4546665"/>
                <a:gd name="connsiteY1" fmla="*/ 393489 h 2281659"/>
                <a:gd name="connsiteX2" fmla="*/ 0 w 4546665"/>
                <a:gd name="connsiteY2" fmla="*/ 0 h 2281659"/>
                <a:gd name="connsiteX3" fmla="*/ 4546152 w 4546665"/>
                <a:gd name="connsiteY3" fmla="*/ 875278 h 2281659"/>
                <a:gd name="connsiteX4" fmla="*/ 4546152 w 4546665"/>
                <a:gd name="connsiteY4" fmla="*/ 1252297 h 2281659"/>
                <a:gd name="connsiteX0" fmla="*/ 4546152 w 4546665"/>
                <a:gd name="connsiteY0" fmla="*/ 1252297 h 2281659"/>
                <a:gd name="connsiteX1" fmla="*/ 831592 w 4546665"/>
                <a:gd name="connsiteY1" fmla="*/ 393489 h 2281659"/>
                <a:gd name="connsiteX2" fmla="*/ 854856 w 4546665"/>
                <a:gd name="connsiteY2" fmla="*/ 132391 h 2281659"/>
                <a:gd name="connsiteX3" fmla="*/ 4546152 w 4546665"/>
                <a:gd name="connsiteY3" fmla="*/ 875278 h 2281659"/>
                <a:gd name="connsiteX4" fmla="*/ 4546152 w 4546665"/>
                <a:gd name="connsiteY4" fmla="*/ 1252297 h 2281659"/>
                <a:gd name="connsiteX5" fmla="*/ 2120520 w 4546665"/>
                <a:gd name="connsiteY5" fmla="*/ 2057745 h 2281659"/>
                <a:gd name="connsiteX6" fmla="*/ 2120520 w 4546665"/>
                <a:gd name="connsiteY6" fmla="*/ 2281659 h 2281659"/>
                <a:gd name="connsiteX7" fmla="*/ 831592 w 4546665"/>
                <a:gd name="connsiteY7" fmla="*/ 1922596 h 2281659"/>
                <a:gd name="connsiteX8" fmla="*/ 2120520 w 4546665"/>
                <a:gd name="connsiteY8" fmla="*/ 1456812 h 2281659"/>
                <a:gd name="connsiteX9" fmla="*/ 2120520 w 4546665"/>
                <a:gd name="connsiteY9" fmla="*/ 1680726 h 2281659"/>
                <a:gd name="connsiteX10" fmla="*/ 4455563 w 4546665"/>
                <a:gd name="connsiteY10" fmla="*/ 1063787 h 2281659"/>
                <a:gd name="connsiteX0" fmla="*/ 0 w 3715073"/>
                <a:gd name="connsiteY0" fmla="*/ 1798652 h 2157715"/>
                <a:gd name="connsiteX1" fmla="*/ 1288928 w 3715073"/>
                <a:gd name="connsiteY1" fmla="*/ 1332868 h 2157715"/>
                <a:gd name="connsiteX2" fmla="*/ 1288928 w 3715073"/>
                <a:gd name="connsiteY2" fmla="*/ 1556782 h 2157715"/>
                <a:gd name="connsiteX3" fmla="*/ 3623971 w 3715073"/>
                <a:gd name="connsiteY3" fmla="*/ 939843 h 2157715"/>
                <a:gd name="connsiteX4" fmla="*/ 1288929 w 3715073"/>
                <a:gd name="connsiteY4" fmla="*/ 1933801 h 2157715"/>
                <a:gd name="connsiteX5" fmla="*/ 1288928 w 3715073"/>
                <a:gd name="connsiteY5" fmla="*/ 2157715 h 2157715"/>
                <a:gd name="connsiteX6" fmla="*/ 0 w 3715073"/>
                <a:gd name="connsiteY6" fmla="*/ 1798652 h 2157715"/>
                <a:gd name="connsiteX0" fmla="*/ 3714560 w 3715073"/>
                <a:gd name="connsiteY0" fmla="*/ 1128353 h 2157715"/>
                <a:gd name="connsiteX1" fmla="*/ 0 w 3715073"/>
                <a:gd name="connsiteY1" fmla="*/ 269545 h 2157715"/>
                <a:gd name="connsiteX2" fmla="*/ 4008 w 3715073"/>
                <a:gd name="connsiteY2" fmla="*/ 0 h 2157715"/>
                <a:gd name="connsiteX3" fmla="*/ 3714560 w 3715073"/>
                <a:gd name="connsiteY3" fmla="*/ 751334 h 2157715"/>
                <a:gd name="connsiteX4" fmla="*/ 3714560 w 3715073"/>
                <a:gd name="connsiteY4" fmla="*/ 1128353 h 2157715"/>
                <a:gd name="connsiteX0" fmla="*/ 3714560 w 3715073"/>
                <a:gd name="connsiteY0" fmla="*/ 1128353 h 2157715"/>
                <a:gd name="connsiteX1" fmla="*/ 0 w 3715073"/>
                <a:gd name="connsiteY1" fmla="*/ 269545 h 2157715"/>
                <a:gd name="connsiteX2" fmla="*/ 23264 w 3715073"/>
                <a:gd name="connsiteY2" fmla="*/ 8447 h 2157715"/>
                <a:gd name="connsiteX3" fmla="*/ 3714560 w 3715073"/>
                <a:gd name="connsiteY3" fmla="*/ 751334 h 2157715"/>
                <a:gd name="connsiteX4" fmla="*/ 3714560 w 3715073"/>
                <a:gd name="connsiteY4" fmla="*/ 1128353 h 2157715"/>
                <a:gd name="connsiteX5" fmla="*/ 1288928 w 3715073"/>
                <a:gd name="connsiteY5" fmla="*/ 1933801 h 2157715"/>
                <a:gd name="connsiteX6" fmla="*/ 1288928 w 3715073"/>
                <a:gd name="connsiteY6" fmla="*/ 2157715 h 2157715"/>
                <a:gd name="connsiteX7" fmla="*/ 0 w 3715073"/>
                <a:gd name="connsiteY7" fmla="*/ 1798652 h 2157715"/>
                <a:gd name="connsiteX8" fmla="*/ 1288928 w 3715073"/>
                <a:gd name="connsiteY8" fmla="*/ 1332868 h 2157715"/>
                <a:gd name="connsiteX9" fmla="*/ 1288928 w 3715073"/>
                <a:gd name="connsiteY9" fmla="*/ 1556782 h 2157715"/>
                <a:gd name="connsiteX10" fmla="*/ 3623971 w 3715073"/>
                <a:gd name="connsiteY10" fmla="*/ 939843 h 2157715"/>
                <a:gd name="connsiteX0" fmla="*/ 1524649 w 5239722"/>
                <a:gd name="connsiteY0" fmla="*/ 1805698 h 2164761"/>
                <a:gd name="connsiteX1" fmla="*/ 2813577 w 5239722"/>
                <a:gd name="connsiteY1" fmla="*/ 1339914 h 2164761"/>
                <a:gd name="connsiteX2" fmla="*/ 2813577 w 5239722"/>
                <a:gd name="connsiteY2" fmla="*/ 1563828 h 2164761"/>
                <a:gd name="connsiteX3" fmla="*/ 5148620 w 5239722"/>
                <a:gd name="connsiteY3" fmla="*/ 946889 h 2164761"/>
                <a:gd name="connsiteX4" fmla="*/ 2813578 w 5239722"/>
                <a:gd name="connsiteY4" fmla="*/ 1940847 h 2164761"/>
                <a:gd name="connsiteX5" fmla="*/ 2813577 w 5239722"/>
                <a:gd name="connsiteY5" fmla="*/ 2164761 h 2164761"/>
                <a:gd name="connsiteX6" fmla="*/ 1524649 w 5239722"/>
                <a:gd name="connsiteY6" fmla="*/ 1805698 h 2164761"/>
                <a:gd name="connsiteX0" fmla="*/ 5239209 w 5239722"/>
                <a:gd name="connsiteY0" fmla="*/ 1135399 h 2164761"/>
                <a:gd name="connsiteX1" fmla="*/ 1524649 w 5239722"/>
                <a:gd name="connsiteY1" fmla="*/ 276591 h 2164761"/>
                <a:gd name="connsiteX2" fmla="*/ 1528657 w 5239722"/>
                <a:gd name="connsiteY2" fmla="*/ 7046 h 2164761"/>
                <a:gd name="connsiteX3" fmla="*/ 5239209 w 5239722"/>
                <a:gd name="connsiteY3" fmla="*/ 758380 h 2164761"/>
                <a:gd name="connsiteX4" fmla="*/ 5239209 w 5239722"/>
                <a:gd name="connsiteY4" fmla="*/ 1135399 h 2164761"/>
                <a:gd name="connsiteX0" fmla="*/ 5239209 w 5239722"/>
                <a:gd name="connsiteY0" fmla="*/ 1135399 h 2164761"/>
                <a:gd name="connsiteX1" fmla="*/ 1524649 w 5239722"/>
                <a:gd name="connsiteY1" fmla="*/ 276591 h 2164761"/>
                <a:gd name="connsiteX2" fmla="*/ 0 w 5239722"/>
                <a:gd name="connsiteY2" fmla="*/ 0 h 2164761"/>
                <a:gd name="connsiteX3" fmla="*/ 5239209 w 5239722"/>
                <a:gd name="connsiteY3" fmla="*/ 758380 h 2164761"/>
                <a:gd name="connsiteX4" fmla="*/ 5239209 w 5239722"/>
                <a:gd name="connsiteY4" fmla="*/ 1135399 h 2164761"/>
                <a:gd name="connsiteX5" fmla="*/ 2813577 w 5239722"/>
                <a:gd name="connsiteY5" fmla="*/ 1940847 h 2164761"/>
                <a:gd name="connsiteX6" fmla="*/ 2813577 w 5239722"/>
                <a:gd name="connsiteY6" fmla="*/ 2164761 h 2164761"/>
                <a:gd name="connsiteX7" fmla="*/ 1524649 w 5239722"/>
                <a:gd name="connsiteY7" fmla="*/ 1805698 h 2164761"/>
                <a:gd name="connsiteX8" fmla="*/ 2813577 w 5239722"/>
                <a:gd name="connsiteY8" fmla="*/ 1339914 h 2164761"/>
                <a:gd name="connsiteX9" fmla="*/ 2813577 w 5239722"/>
                <a:gd name="connsiteY9" fmla="*/ 1563828 h 2164761"/>
                <a:gd name="connsiteX10" fmla="*/ 5148620 w 5239722"/>
                <a:gd name="connsiteY10" fmla="*/ 946889 h 2164761"/>
                <a:gd name="connsiteX0" fmla="*/ 1524649 w 5239722"/>
                <a:gd name="connsiteY0" fmla="*/ 1805698 h 2164761"/>
                <a:gd name="connsiteX1" fmla="*/ 2813577 w 5239722"/>
                <a:gd name="connsiteY1" fmla="*/ 1339914 h 2164761"/>
                <a:gd name="connsiteX2" fmla="*/ 2813577 w 5239722"/>
                <a:gd name="connsiteY2" fmla="*/ 1563828 h 2164761"/>
                <a:gd name="connsiteX3" fmla="*/ 5148620 w 5239722"/>
                <a:gd name="connsiteY3" fmla="*/ 946889 h 2164761"/>
                <a:gd name="connsiteX4" fmla="*/ 2813578 w 5239722"/>
                <a:gd name="connsiteY4" fmla="*/ 1940847 h 2164761"/>
                <a:gd name="connsiteX5" fmla="*/ 2813577 w 5239722"/>
                <a:gd name="connsiteY5" fmla="*/ 2164761 h 2164761"/>
                <a:gd name="connsiteX6" fmla="*/ 1524649 w 5239722"/>
                <a:gd name="connsiteY6" fmla="*/ 1805698 h 2164761"/>
                <a:gd name="connsiteX0" fmla="*/ 5239209 w 5239722"/>
                <a:gd name="connsiteY0" fmla="*/ 1135399 h 2164761"/>
                <a:gd name="connsiteX1" fmla="*/ 1524649 w 5239722"/>
                <a:gd name="connsiteY1" fmla="*/ 276591 h 2164761"/>
                <a:gd name="connsiteX2" fmla="*/ 1528657 w 5239722"/>
                <a:gd name="connsiteY2" fmla="*/ 7046 h 2164761"/>
                <a:gd name="connsiteX3" fmla="*/ 5239209 w 5239722"/>
                <a:gd name="connsiteY3" fmla="*/ 758380 h 2164761"/>
                <a:gd name="connsiteX4" fmla="*/ 5239209 w 5239722"/>
                <a:gd name="connsiteY4" fmla="*/ 1135399 h 2164761"/>
                <a:gd name="connsiteX0" fmla="*/ 5239209 w 5239722"/>
                <a:gd name="connsiteY0" fmla="*/ 1135399 h 2164761"/>
                <a:gd name="connsiteX1" fmla="*/ 17831 w 5239722"/>
                <a:gd name="connsiteY1" fmla="*/ 323070 h 2164761"/>
                <a:gd name="connsiteX2" fmla="*/ 0 w 5239722"/>
                <a:gd name="connsiteY2" fmla="*/ 0 h 2164761"/>
                <a:gd name="connsiteX3" fmla="*/ 5239209 w 5239722"/>
                <a:gd name="connsiteY3" fmla="*/ 758380 h 2164761"/>
                <a:gd name="connsiteX4" fmla="*/ 5239209 w 5239722"/>
                <a:gd name="connsiteY4" fmla="*/ 1135399 h 2164761"/>
                <a:gd name="connsiteX5" fmla="*/ 2813577 w 5239722"/>
                <a:gd name="connsiteY5" fmla="*/ 1940847 h 2164761"/>
                <a:gd name="connsiteX6" fmla="*/ 2813577 w 5239722"/>
                <a:gd name="connsiteY6" fmla="*/ 2164761 h 2164761"/>
                <a:gd name="connsiteX7" fmla="*/ 1524649 w 5239722"/>
                <a:gd name="connsiteY7" fmla="*/ 1805698 h 2164761"/>
                <a:gd name="connsiteX8" fmla="*/ 2813577 w 5239722"/>
                <a:gd name="connsiteY8" fmla="*/ 1339914 h 2164761"/>
                <a:gd name="connsiteX9" fmla="*/ 2813577 w 5239722"/>
                <a:gd name="connsiteY9" fmla="*/ 1563828 h 2164761"/>
                <a:gd name="connsiteX10" fmla="*/ 5148620 w 5239722"/>
                <a:gd name="connsiteY10" fmla="*/ 946889 h 2164761"/>
                <a:gd name="connsiteX0" fmla="*/ 1524649 w 5239722"/>
                <a:gd name="connsiteY0" fmla="*/ 1798652 h 2157715"/>
                <a:gd name="connsiteX1" fmla="*/ 2813577 w 5239722"/>
                <a:gd name="connsiteY1" fmla="*/ 1332868 h 2157715"/>
                <a:gd name="connsiteX2" fmla="*/ 2813577 w 5239722"/>
                <a:gd name="connsiteY2" fmla="*/ 1556782 h 2157715"/>
                <a:gd name="connsiteX3" fmla="*/ 5148620 w 5239722"/>
                <a:gd name="connsiteY3" fmla="*/ 939843 h 2157715"/>
                <a:gd name="connsiteX4" fmla="*/ 2813578 w 5239722"/>
                <a:gd name="connsiteY4" fmla="*/ 1933801 h 2157715"/>
                <a:gd name="connsiteX5" fmla="*/ 2813577 w 5239722"/>
                <a:gd name="connsiteY5" fmla="*/ 2157715 h 2157715"/>
                <a:gd name="connsiteX6" fmla="*/ 1524649 w 5239722"/>
                <a:gd name="connsiteY6" fmla="*/ 1798652 h 2157715"/>
                <a:gd name="connsiteX0" fmla="*/ 5239209 w 5239722"/>
                <a:gd name="connsiteY0" fmla="*/ 1128353 h 2157715"/>
                <a:gd name="connsiteX1" fmla="*/ 1524649 w 5239722"/>
                <a:gd name="connsiteY1" fmla="*/ 269545 h 2157715"/>
                <a:gd name="connsiteX2" fmla="*/ 1528657 w 5239722"/>
                <a:gd name="connsiteY2" fmla="*/ 0 h 2157715"/>
                <a:gd name="connsiteX3" fmla="*/ 5239209 w 5239722"/>
                <a:gd name="connsiteY3" fmla="*/ 751334 h 2157715"/>
                <a:gd name="connsiteX4" fmla="*/ 5239209 w 5239722"/>
                <a:gd name="connsiteY4" fmla="*/ 1128353 h 2157715"/>
                <a:gd name="connsiteX0" fmla="*/ 5239209 w 5239722"/>
                <a:gd name="connsiteY0" fmla="*/ 1128353 h 2157715"/>
                <a:gd name="connsiteX1" fmla="*/ 17831 w 5239722"/>
                <a:gd name="connsiteY1" fmla="*/ 316024 h 2157715"/>
                <a:gd name="connsiteX2" fmla="*/ 0 w 5239722"/>
                <a:gd name="connsiteY2" fmla="*/ 70419 h 2157715"/>
                <a:gd name="connsiteX3" fmla="*/ 5239209 w 5239722"/>
                <a:gd name="connsiteY3" fmla="*/ 751334 h 2157715"/>
                <a:gd name="connsiteX4" fmla="*/ 5239209 w 5239722"/>
                <a:gd name="connsiteY4" fmla="*/ 1128353 h 2157715"/>
                <a:gd name="connsiteX5" fmla="*/ 2813577 w 5239722"/>
                <a:gd name="connsiteY5" fmla="*/ 1933801 h 2157715"/>
                <a:gd name="connsiteX6" fmla="*/ 2813577 w 5239722"/>
                <a:gd name="connsiteY6" fmla="*/ 2157715 h 2157715"/>
                <a:gd name="connsiteX7" fmla="*/ 1524649 w 5239722"/>
                <a:gd name="connsiteY7" fmla="*/ 1798652 h 2157715"/>
                <a:gd name="connsiteX8" fmla="*/ 2813577 w 5239722"/>
                <a:gd name="connsiteY8" fmla="*/ 1332868 h 2157715"/>
                <a:gd name="connsiteX9" fmla="*/ 2813577 w 5239722"/>
                <a:gd name="connsiteY9" fmla="*/ 1556782 h 2157715"/>
                <a:gd name="connsiteX10" fmla="*/ 5148620 w 5239722"/>
                <a:gd name="connsiteY10" fmla="*/ 939843 h 2157715"/>
                <a:gd name="connsiteX0" fmla="*/ 1543905 w 5258978"/>
                <a:gd name="connsiteY0" fmla="*/ 1736680 h 2095743"/>
                <a:gd name="connsiteX1" fmla="*/ 2832833 w 5258978"/>
                <a:gd name="connsiteY1" fmla="*/ 1270896 h 2095743"/>
                <a:gd name="connsiteX2" fmla="*/ 2832833 w 5258978"/>
                <a:gd name="connsiteY2" fmla="*/ 1494810 h 2095743"/>
                <a:gd name="connsiteX3" fmla="*/ 5167876 w 5258978"/>
                <a:gd name="connsiteY3" fmla="*/ 877871 h 2095743"/>
                <a:gd name="connsiteX4" fmla="*/ 2832834 w 5258978"/>
                <a:gd name="connsiteY4" fmla="*/ 1871829 h 2095743"/>
                <a:gd name="connsiteX5" fmla="*/ 2832833 w 5258978"/>
                <a:gd name="connsiteY5" fmla="*/ 2095743 h 2095743"/>
                <a:gd name="connsiteX6" fmla="*/ 1543905 w 5258978"/>
                <a:gd name="connsiteY6" fmla="*/ 1736680 h 2095743"/>
                <a:gd name="connsiteX0" fmla="*/ 5258465 w 5258978"/>
                <a:gd name="connsiteY0" fmla="*/ 1066381 h 2095743"/>
                <a:gd name="connsiteX1" fmla="*/ 1543905 w 5258978"/>
                <a:gd name="connsiteY1" fmla="*/ 207573 h 2095743"/>
                <a:gd name="connsiteX2" fmla="*/ 0 w 5258978"/>
                <a:gd name="connsiteY2" fmla="*/ 0 h 2095743"/>
                <a:gd name="connsiteX3" fmla="*/ 5258465 w 5258978"/>
                <a:gd name="connsiteY3" fmla="*/ 689362 h 2095743"/>
                <a:gd name="connsiteX4" fmla="*/ 5258465 w 5258978"/>
                <a:gd name="connsiteY4" fmla="*/ 1066381 h 2095743"/>
                <a:gd name="connsiteX0" fmla="*/ 5258465 w 5258978"/>
                <a:gd name="connsiteY0" fmla="*/ 1066381 h 2095743"/>
                <a:gd name="connsiteX1" fmla="*/ 37087 w 5258978"/>
                <a:gd name="connsiteY1" fmla="*/ 254052 h 2095743"/>
                <a:gd name="connsiteX2" fmla="*/ 19256 w 5258978"/>
                <a:gd name="connsiteY2" fmla="*/ 8447 h 2095743"/>
                <a:gd name="connsiteX3" fmla="*/ 5258465 w 5258978"/>
                <a:gd name="connsiteY3" fmla="*/ 689362 h 2095743"/>
                <a:gd name="connsiteX4" fmla="*/ 5258465 w 5258978"/>
                <a:gd name="connsiteY4" fmla="*/ 1066381 h 2095743"/>
                <a:gd name="connsiteX5" fmla="*/ 2832833 w 5258978"/>
                <a:gd name="connsiteY5" fmla="*/ 1871829 h 2095743"/>
                <a:gd name="connsiteX6" fmla="*/ 2832833 w 5258978"/>
                <a:gd name="connsiteY6" fmla="*/ 2095743 h 2095743"/>
                <a:gd name="connsiteX7" fmla="*/ 1543905 w 5258978"/>
                <a:gd name="connsiteY7" fmla="*/ 1736680 h 2095743"/>
                <a:gd name="connsiteX8" fmla="*/ 2832833 w 5258978"/>
                <a:gd name="connsiteY8" fmla="*/ 1270896 h 2095743"/>
                <a:gd name="connsiteX9" fmla="*/ 2832833 w 5258978"/>
                <a:gd name="connsiteY9" fmla="*/ 1494810 h 2095743"/>
                <a:gd name="connsiteX10" fmla="*/ 5167876 w 5258978"/>
                <a:gd name="connsiteY10" fmla="*/ 877871 h 2095743"/>
                <a:gd name="connsiteX0" fmla="*/ 1543905 w 5258978"/>
                <a:gd name="connsiteY0" fmla="*/ 1736680 h 2095743"/>
                <a:gd name="connsiteX1" fmla="*/ 2832833 w 5258978"/>
                <a:gd name="connsiteY1" fmla="*/ 1270896 h 2095743"/>
                <a:gd name="connsiteX2" fmla="*/ 2832833 w 5258978"/>
                <a:gd name="connsiteY2" fmla="*/ 1494810 h 2095743"/>
                <a:gd name="connsiteX3" fmla="*/ 5167876 w 5258978"/>
                <a:gd name="connsiteY3" fmla="*/ 877871 h 2095743"/>
                <a:gd name="connsiteX4" fmla="*/ 2832834 w 5258978"/>
                <a:gd name="connsiteY4" fmla="*/ 1871829 h 2095743"/>
                <a:gd name="connsiteX5" fmla="*/ 2832833 w 5258978"/>
                <a:gd name="connsiteY5" fmla="*/ 2095743 h 2095743"/>
                <a:gd name="connsiteX6" fmla="*/ 1543905 w 5258978"/>
                <a:gd name="connsiteY6" fmla="*/ 1736680 h 2095743"/>
                <a:gd name="connsiteX0" fmla="*/ 5258465 w 5258978"/>
                <a:gd name="connsiteY0" fmla="*/ 1066381 h 2095743"/>
                <a:gd name="connsiteX1" fmla="*/ 78182 w 5258978"/>
                <a:gd name="connsiteY1" fmla="*/ 238559 h 2095743"/>
                <a:gd name="connsiteX2" fmla="*/ 0 w 5258978"/>
                <a:gd name="connsiteY2" fmla="*/ 0 h 2095743"/>
                <a:gd name="connsiteX3" fmla="*/ 5258465 w 5258978"/>
                <a:gd name="connsiteY3" fmla="*/ 689362 h 2095743"/>
                <a:gd name="connsiteX4" fmla="*/ 5258465 w 5258978"/>
                <a:gd name="connsiteY4" fmla="*/ 1066381 h 2095743"/>
                <a:gd name="connsiteX0" fmla="*/ 5258465 w 5258978"/>
                <a:gd name="connsiteY0" fmla="*/ 1066381 h 2095743"/>
                <a:gd name="connsiteX1" fmla="*/ 37087 w 5258978"/>
                <a:gd name="connsiteY1" fmla="*/ 254052 h 2095743"/>
                <a:gd name="connsiteX2" fmla="*/ 19256 w 5258978"/>
                <a:gd name="connsiteY2" fmla="*/ 8447 h 2095743"/>
                <a:gd name="connsiteX3" fmla="*/ 5258465 w 5258978"/>
                <a:gd name="connsiteY3" fmla="*/ 689362 h 2095743"/>
                <a:gd name="connsiteX4" fmla="*/ 5258465 w 5258978"/>
                <a:gd name="connsiteY4" fmla="*/ 1066381 h 2095743"/>
                <a:gd name="connsiteX5" fmla="*/ 2832833 w 5258978"/>
                <a:gd name="connsiteY5" fmla="*/ 1871829 h 2095743"/>
                <a:gd name="connsiteX6" fmla="*/ 2832833 w 5258978"/>
                <a:gd name="connsiteY6" fmla="*/ 2095743 h 2095743"/>
                <a:gd name="connsiteX7" fmla="*/ 1543905 w 5258978"/>
                <a:gd name="connsiteY7" fmla="*/ 1736680 h 2095743"/>
                <a:gd name="connsiteX8" fmla="*/ 2832833 w 5258978"/>
                <a:gd name="connsiteY8" fmla="*/ 1270896 h 2095743"/>
                <a:gd name="connsiteX9" fmla="*/ 2832833 w 5258978"/>
                <a:gd name="connsiteY9" fmla="*/ 1494810 h 2095743"/>
                <a:gd name="connsiteX10" fmla="*/ 5167876 w 5258978"/>
                <a:gd name="connsiteY10" fmla="*/ 877871 h 2095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58978" h="2095743" stroke="0" extrusionOk="0">
                  <a:moveTo>
                    <a:pt x="1543905" y="1736680"/>
                  </a:moveTo>
                  <a:lnTo>
                    <a:pt x="2832833" y="1270896"/>
                  </a:lnTo>
                  <a:lnTo>
                    <a:pt x="2832833" y="1494810"/>
                  </a:lnTo>
                  <a:cubicBezTo>
                    <a:pt x="4012880" y="1393869"/>
                    <a:pt x="4891695" y="1161678"/>
                    <a:pt x="5167876" y="877871"/>
                  </a:cubicBezTo>
                  <a:cubicBezTo>
                    <a:pt x="5576375" y="1297648"/>
                    <a:pt x="4578233" y="1722528"/>
                    <a:pt x="2832834" y="1871829"/>
                  </a:cubicBezTo>
                  <a:cubicBezTo>
                    <a:pt x="2832834" y="1946467"/>
                    <a:pt x="2832833" y="2021105"/>
                    <a:pt x="2832833" y="2095743"/>
                  </a:cubicBezTo>
                  <a:lnTo>
                    <a:pt x="1543905" y="1736680"/>
                  </a:lnTo>
                  <a:close/>
                </a:path>
                <a:path w="5258978" h="2095743" fill="darkenLess" stroke="0" extrusionOk="0">
                  <a:moveTo>
                    <a:pt x="5258465" y="1066381"/>
                  </a:moveTo>
                  <a:cubicBezTo>
                    <a:pt x="5258465" y="592074"/>
                    <a:pt x="2129677" y="238559"/>
                    <a:pt x="78182" y="238559"/>
                  </a:cubicBezTo>
                  <a:lnTo>
                    <a:pt x="0" y="0"/>
                  </a:lnTo>
                  <a:cubicBezTo>
                    <a:pt x="2051495" y="0"/>
                    <a:pt x="5258465" y="215055"/>
                    <a:pt x="5258465" y="689362"/>
                  </a:cubicBezTo>
                  <a:lnTo>
                    <a:pt x="5258465" y="1066381"/>
                  </a:lnTo>
                  <a:close/>
                </a:path>
                <a:path w="5258978" h="2095743" fill="none" extrusionOk="0">
                  <a:moveTo>
                    <a:pt x="5258465" y="1066381"/>
                  </a:moveTo>
                  <a:cubicBezTo>
                    <a:pt x="5258465" y="592074"/>
                    <a:pt x="2088582" y="254052"/>
                    <a:pt x="37087" y="254052"/>
                  </a:cubicBezTo>
                  <a:cubicBezTo>
                    <a:pt x="37087" y="128379"/>
                    <a:pt x="19256" y="134120"/>
                    <a:pt x="19256" y="8447"/>
                  </a:cubicBezTo>
                  <a:cubicBezTo>
                    <a:pt x="2070751" y="8447"/>
                    <a:pt x="5258465" y="215055"/>
                    <a:pt x="5258465" y="689362"/>
                  </a:cubicBezTo>
                  <a:lnTo>
                    <a:pt x="5258465" y="1066381"/>
                  </a:lnTo>
                  <a:cubicBezTo>
                    <a:pt x="5258465" y="1425756"/>
                    <a:pt x="4290642" y="1747128"/>
                    <a:pt x="2832833" y="1871829"/>
                  </a:cubicBezTo>
                  <a:lnTo>
                    <a:pt x="2832833" y="2095743"/>
                  </a:lnTo>
                  <a:lnTo>
                    <a:pt x="1543905" y="1736680"/>
                  </a:lnTo>
                  <a:lnTo>
                    <a:pt x="2832833" y="1270896"/>
                  </a:lnTo>
                  <a:lnTo>
                    <a:pt x="2832833" y="1494810"/>
                  </a:lnTo>
                  <a:cubicBezTo>
                    <a:pt x="4012880" y="1393869"/>
                    <a:pt x="4891695" y="1161678"/>
                    <a:pt x="5167876" y="877871"/>
                  </a:cubicBezTo>
                </a:path>
              </a:pathLst>
            </a:custGeom>
            <a:solidFill>
              <a:srgbClr val="00529D"/>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a:p>
          </p:txBody>
        </p:sp>
        <p:pic>
          <p:nvPicPr>
            <p:cNvPr id="36" name="Picture 5" descr="P8050057">
              <a:extLst>
                <a:ext uri="{FF2B5EF4-FFF2-40B4-BE49-F238E27FC236}">
                  <a16:creationId xmlns:a16="http://schemas.microsoft.com/office/drawing/2014/main" id="{1880A5E6-B822-410B-9664-F638C279C90C}"/>
                </a:ext>
              </a:extLst>
            </p:cNvPr>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4043037" y="1927074"/>
              <a:ext cx="1463040" cy="982533"/>
            </a:xfrm>
            <a:prstGeom prst="round2DiagRect">
              <a:avLst>
                <a:gd name="adj1" fmla="val 16667"/>
                <a:gd name="adj2" fmla="val 0"/>
              </a:avLst>
            </a:prstGeom>
            <a:ln w="88900" cap="sq">
              <a:solidFill>
                <a:srgbClr val="FFFFFF"/>
              </a:solidFill>
              <a:miter lim="800000"/>
            </a:ln>
            <a:effectLst>
              <a:outerShdw blurRad="254000" sx="84000" sy="84000" algn="tl" rotWithShape="0">
                <a:srgbClr val="000000">
                  <a:alpha val="43000"/>
                </a:srgbClr>
              </a:outerShdw>
            </a:effectLst>
          </p:spPr>
        </p:pic>
        <p:sp>
          <p:nvSpPr>
            <p:cNvPr id="41" name="TextBox 40">
              <a:extLst>
                <a:ext uri="{FF2B5EF4-FFF2-40B4-BE49-F238E27FC236}">
                  <a16:creationId xmlns:a16="http://schemas.microsoft.com/office/drawing/2014/main" id="{439C03D8-BE5F-454E-AAF5-ADFF5D97705B}"/>
                </a:ext>
              </a:extLst>
            </p:cNvPr>
            <p:cNvSpPr txBox="1"/>
            <p:nvPr/>
          </p:nvSpPr>
          <p:spPr>
            <a:xfrm>
              <a:off x="4130718" y="2098344"/>
              <a:ext cx="1287678" cy="646331"/>
            </a:xfrm>
            <a:prstGeom prst="rect">
              <a:avLst/>
            </a:prstGeom>
            <a:solidFill>
              <a:schemeClr val="tx2">
                <a:lumMod val="50000"/>
                <a:alpha val="25000"/>
              </a:schemeClr>
            </a:solidFill>
            <a:effectLst>
              <a:outerShdw blurRad="63500" sx="102000" sy="102000" algn="ctr" rotWithShape="0">
                <a:prstClr val="black">
                  <a:alpha val="0"/>
                </a:prstClr>
              </a:outerShdw>
            </a:effectLst>
          </p:spPr>
          <p:txBody>
            <a:bodyPr wrap="square" rtlCol="0">
              <a:spAutoFit/>
            </a:bodyPr>
            <a:lstStyle/>
            <a:p>
              <a:pPr algn="ctr"/>
              <a:r>
                <a:rPr lang="en-US">
                  <a:solidFill>
                    <a:schemeClr val="bg1"/>
                  </a:solidFill>
                </a:rPr>
                <a:t>Aggregate</a:t>
              </a:r>
            </a:p>
            <a:p>
              <a:pPr algn="ctr"/>
              <a:r>
                <a:rPr lang="en-US">
                  <a:solidFill>
                    <a:schemeClr val="bg1"/>
                  </a:solidFill>
                </a:rPr>
                <a:t>Stability ↓</a:t>
              </a:r>
            </a:p>
          </p:txBody>
        </p:sp>
        <p:pic>
          <p:nvPicPr>
            <p:cNvPr id="45" name="Picture 44" descr="A green plant&#10;&#10;Description generated with very high confidence">
              <a:extLst>
                <a:ext uri="{FF2B5EF4-FFF2-40B4-BE49-F238E27FC236}">
                  <a16:creationId xmlns:a16="http://schemas.microsoft.com/office/drawing/2014/main" id="{558BC9FD-56A5-4DD9-B6A7-3ABCB868B60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06800" y="3830927"/>
              <a:ext cx="1463040" cy="97612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46" name="TextBox 45">
              <a:extLst>
                <a:ext uri="{FF2B5EF4-FFF2-40B4-BE49-F238E27FC236}">
                  <a16:creationId xmlns:a16="http://schemas.microsoft.com/office/drawing/2014/main" id="{BF4B2A66-9AAD-40B7-9D87-BD43707E37E7}"/>
                </a:ext>
              </a:extLst>
            </p:cNvPr>
            <p:cNvSpPr txBox="1"/>
            <p:nvPr/>
          </p:nvSpPr>
          <p:spPr>
            <a:xfrm>
              <a:off x="1636769" y="3903674"/>
              <a:ext cx="1385744" cy="1079013"/>
            </a:xfrm>
            <a:prstGeom prst="rect">
              <a:avLst/>
            </a:prstGeom>
            <a:solidFill>
              <a:schemeClr val="tx2">
                <a:lumMod val="50000"/>
                <a:alpha val="25000"/>
              </a:schemeClr>
            </a:solidFill>
            <a:effectLst>
              <a:outerShdw blurRad="63500" sx="102000" sy="102000" algn="ctr" rotWithShape="0">
                <a:prstClr val="black">
                  <a:alpha val="0"/>
                </a:prstClr>
              </a:outerShdw>
            </a:effectLst>
          </p:spPr>
          <p:txBody>
            <a:bodyPr wrap="square" lIns="91440" tIns="45720" rIns="91440" bIns="45720" rtlCol="0" anchor="t">
              <a:spAutoFit/>
            </a:bodyPr>
            <a:lstStyle/>
            <a:p>
              <a:pPr algn="ctr"/>
              <a:r>
                <a:rPr lang="en-US" dirty="0">
                  <a:solidFill>
                    <a:schemeClr val="bg1"/>
                  </a:solidFill>
                </a:rPr>
                <a:t>↑ Crusting</a:t>
              </a:r>
            </a:p>
            <a:p>
              <a:pPr algn="ctr">
                <a:lnSpc>
                  <a:spcPct val="141530"/>
                </a:lnSpc>
              </a:pPr>
              <a:r>
                <a:rPr lang="en-US" dirty="0">
                  <a:solidFill>
                    <a:schemeClr val="bg1"/>
                  </a:solidFill>
                </a:rPr>
                <a:t>↑ Surface           </a:t>
              </a:r>
              <a:r>
                <a:rPr lang="en-US" sz="1600" dirty="0">
                  <a:solidFill>
                    <a:schemeClr val="bg1"/>
                  </a:solidFill>
                </a:rPr>
                <a:t>Compaction</a:t>
              </a:r>
              <a:endParaRPr lang="en-US" sz="1700" dirty="0">
                <a:solidFill>
                  <a:schemeClr val="bg1"/>
                </a:solidFill>
                <a:cs typeface="Calibri" panose="020F0502020204030204"/>
              </a:endParaRPr>
            </a:p>
          </p:txBody>
        </p:sp>
      </p:grpSp>
      <p:pic>
        <p:nvPicPr>
          <p:cNvPr id="40" name="Picture 39" descr="A truck driving down a dirt road&#10;&#10;Description generated with high confidence">
            <a:extLst>
              <a:ext uri="{FF2B5EF4-FFF2-40B4-BE49-F238E27FC236}">
                <a16:creationId xmlns:a16="http://schemas.microsoft.com/office/drawing/2014/main" id="{3CB94362-7F76-4F1E-BB08-14C25D606B9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56964" y="1059594"/>
            <a:ext cx="1463040" cy="1045846"/>
          </a:xfrm>
          <a:prstGeom prst="round2DiagRect">
            <a:avLst>
              <a:gd name="adj1" fmla="val 16667"/>
              <a:gd name="adj2" fmla="val 0"/>
            </a:avLst>
          </a:prstGeom>
          <a:ln w="88900" cap="sq">
            <a:solidFill>
              <a:schemeClr val="bg1">
                <a:lumMod val="95000"/>
              </a:schemeClr>
            </a:solidFill>
            <a:miter lim="800000"/>
          </a:ln>
          <a:effectLst>
            <a:outerShdw blurRad="254000" algn="tl" rotWithShape="0">
              <a:srgbClr val="000000">
                <a:alpha val="43000"/>
              </a:srgbClr>
            </a:outerShdw>
          </a:effectLst>
        </p:spPr>
      </p:pic>
      <p:sp>
        <p:nvSpPr>
          <p:cNvPr id="35" name="Title 34">
            <a:extLst>
              <a:ext uri="{FF2B5EF4-FFF2-40B4-BE49-F238E27FC236}">
                <a16:creationId xmlns:a16="http://schemas.microsoft.com/office/drawing/2014/main" id="{485CDADB-DB0D-40FA-9FB9-BB2AA7736BD6}"/>
              </a:ext>
            </a:extLst>
          </p:cNvPr>
          <p:cNvSpPr>
            <a:spLocks noGrp="1"/>
          </p:cNvSpPr>
          <p:nvPr>
            <p:ph type="title"/>
          </p:nvPr>
        </p:nvSpPr>
        <p:spPr>
          <a:xfrm>
            <a:off x="1965213" y="310015"/>
            <a:ext cx="6745600" cy="842791"/>
          </a:xfrm>
        </p:spPr>
        <p:txBody>
          <a:bodyPr>
            <a:normAutofit fontScale="90000"/>
          </a:bodyPr>
          <a:lstStyle/>
          <a:p>
            <a:r>
              <a:rPr lang="en-US">
                <a:solidFill>
                  <a:srgbClr val="005941"/>
                </a:solidFill>
              </a:rPr>
              <a:t>Downward Spiral </a:t>
            </a:r>
            <a:br>
              <a:rPr lang="en-US">
                <a:solidFill>
                  <a:srgbClr val="005941"/>
                </a:solidFill>
              </a:rPr>
            </a:br>
            <a:r>
              <a:rPr lang="en-US">
                <a:solidFill>
                  <a:srgbClr val="005941"/>
                </a:solidFill>
              </a:rPr>
              <a:t>of Soil Degradation</a:t>
            </a:r>
          </a:p>
        </p:txBody>
      </p:sp>
      <p:sp>
        <p:nvSpPr>
          <p:cNvPr id="2" name="Footer Placeholder 1">
            <a:extLst>
              <a:ext uri="{FF2B5EF4-FFF2-40B4-BE49-F238E27FC236}">
                <a16:creationId xmlns:a16="http://schemas.microsoft.com/office/drawing/2014/main" id="{307533BC-1428-4E92-9F97-91C2BAB5C107}"/>
              </a:ext>
            </a:extLst>
          </p:cNvPr>
          <p:cNvSpPr>
            <a:spLocks noGrp="1"/>
          </p:cNvSpPr>
          <p:nvPr>
            <p:ph type="ftr" sz="quarter" idx="11"/>
          </p:nvPr>
        </p:nvSpPr>
        <p:spPr/>
        <p:txBody>
          <a:bodyPr/>
          <a:lstStyle/>
          <a:p>
            <a:r>
              <a:rPr lang="en-US"/>
              <a:t>NRCS | SHD | Introduction to Soil Health | v3.0</a:t>
            </a:r>
          </a:p>
        </p:txBody>
      </p:sp>
      <p:sp>
        <p:nvSpPr>
          <p:cNvPr id="22" name="TextBox 21">
            <a:extLst>
              <a:ext uri="{FF2B5EF4-FFF2-40B4-BE49-F238E27FC236}">
                <a16:creationId xmlns:a16="http://schemas.microsoft.com/office/drawing/2014/main" id="{BD2E272E-9A48-4A09-A64A-C491EF3FEDB0}"/>
              </a:ext>
            </a:extLst>
          </p:cNvPr>
          <p:cNvSpPr txBox="1"/>
          <p:nvPr/>
        </p:nvSpPr>
        <p:spPr>
          <a:xfrm>
            <a:off x="339523" y="1100849"/>
            <a:ext cx="1287678" cy="923330"/>
          </a:xfrm>
          <a:prstGeom prst="rect">
            <a:avLst/>
          </a:prstGeom>
          <a:solidFill>
            <a:schemeClr val="tx2">
              <a:lumMod val="50000"/>
              <a:alpha val="25000"/>
            </a:schemeClr>
          </a:solidFill>
          <a:effectLst>
            <a:outerShdw blurRad="63500" sx="102000" sy="102000" algn="ctr" rotWithShape="0">
              <a:prstClr val="black">
                <a:alpha val="0"/>
              </a:prstClr>
            </a:outerShdw>
          </a:effectLst>
        </p:spPr>
        <p:txBody>
          <a:bodyPr wrap="square" rtlCol="0">
            <a:spAutoFit/>
          </a:bodyPr>
          <a:lstStyle/>
          <a:p>
            <a:r>
              <a:rPr lang="en-US">
                <a:solidFill>
                  <a:schemeClr val="bg1"/>
                </a:solidFill>
              </a:rPr>
              <a:t>↑ Tillage</a:t>
            </a:r>
          </a:p>
          <a:p>
            <a:r>
              <a:rPr lang="en-US">
                <a:solidFill>
                  <a:schemeClr val="bg1"/>
                </a:solidFill>
              </a:rPr>
              <a:t>↓ Residue</a:t>
            </a:r>
          </a:p>
          <a:p>
            <a:r>
              <a:rPr lang="en-US">
                <a:solidFill>
                  <a:schemeClr val="bg1"/>
                </a:solidFill>
              </a:rPr>
              <a:t>↓ Diversity</a:t>
            </a:r>
          </a:p>
        </p:txBody>
      </p:sp>
      <p:grpSp>
        <p:nvGrpSpPr>
          <p:cNvPr id="8" name="Group 7">
            <a:extLst>
              <a:ext uri="{FF2B5EF4-FFF2-40B4-BE49-F238E27FC236}">
                <a16:creationId xmlns:a16="http://schemas.microsoft.com/office/drawing/2014/main" id="{D10E4994-1530-4CA8-A11F-804599404EEE}"/>
              </a:ext>
            </a:extLst>
          </p:cNvPr>
          <p:cNvGrpSpPr/>
          <p:nvPr/>
        </p:nvGrpSpPr>
        <p:grpSpPr>
          <a:xfrm>
            <a:off x="276058" y="2206108"/>
            <a:ext cx="3321086" cy="1436108"/>
            <a:chOff x="276058" y="2206108"/>
            <a:chExt cx="3321086" cy="1436108"/>
          </a:xfrm>
        </p:grpSpPr>
        <p:pic>
          <p:nvPicPr>
            <p:cNvPr id="42" name="Picture 41">
              <a:extLst>
                <a:ext uri="{FF2B5EF4-FFF2-40B4-BE49-F238E27FC236}">
                  <a16:creationId xmlns:a16="http://schemas.microsoft.com/office/drawing/2014/main" id="{11816514-7AF2-4222-9399-9E29D4A0DDA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76059" y="2544936"/>
              <a:ext cx="1463040" cy="109728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grpSp>
          <p:nvGrpSpPr>
            <p:cNvPr id="3" name="Group 2">
              <a:extLst>
                <a:ext uri="{FF2B5EF4-FFF2-40B4-BE49-F238E27FC236}">
                  <a16:creationId xmlns:a16="http://schemas.microsoft.com/office/drawing/2014/main" id="{4F0330FC-2269-4A73-9152-A6F12340E6AD}"/>
                </a:ext>
              </a:extLst>
            </p:cNvPr>
            <p:cNvGrpSpPr/>
            <p:nvPr/>
          </p:nvGrpSpPr>
          <p:grpSpPr>
            <a:xfrm>
              <a:off x="276058" y="2206108"/>
              <a:ext cx="3321086" cy="1341438"/>
              <a:chOff x="276058" y="2206108"/>
              <a:chExt cx="3321086" cy="1341438"/>
            </a:xfrm>
          </p:grpSpPr>
          <p:sp>
            <p:nvSpPr>
              <p:cNvPr id="16" name="Arrow: Curved Left 4">
                <a:extLst>
                  <a:ext uri="{FF2B5EF4-FFF2-40B4-BE49-F238E27FC236}">
                    <a16:creationId xmlns:a16="http://schemas.microsoft.com/office/drawing/2014/main" id="{C8FDE7FA-F0E9-479C-AA59-0E8963BD1149}"/>
                  </a:ext>
                </a:extLst>
              </p:cNvPr>
              <p:cNvSpPr>
                <a:spLocks noChangeAspect="1"/>
              </p:cNvSpPr>
              <p:nvPr/>
            </p:nvSpPr>
            <p:spPr>
              <a:xfrm>
                <a:off x="1618135" y="2206108"/>
                <a:ext cx="1979009" cy="1112918"/>
              </a:xfrm>
              <a:custGeom>
                <a:avLst/>
                <a:gdLst>
                  <a:gd name="connsiteX0" fmla="*/ 0 w 3714560"/>
                  <a:gd name="connsiteY0" fmla="*/ 1906126 h 2318549"/>
                  <a:gd name="connsiteX1" fmla="*/ 1288928 w 3714560"/>
                  <a:gd name="connsiteY1" fmla="*/ 1440342 h 2318549"/>
                  <a:gd name="connsiteX2" fmla="*/ 1288928 w 3714560"/>
                  <a:gd name="connsiteY2" fmla="*/ 1664256 h 2318549"/>
                  <a:gd name="connsiteX3" fmla="*/ 3623971 w 3714560"/>
                  <a:gd name="connsiteY3" fmla="*/ 1047317 h 2318549"/>
                  <a:gd name="connsiteX4" fmla="*/ 1288929 w 3714560"/>
                  <a:gd name="connsiteY4" fmla="*/ 2041275 h 2318549"/>
                  <a:gd name="connsiteX5" fmla="*/ 1288928 w 3714560"/>
                  <a:gd name="connsiteY5" fmla="*/ 2265189 h 2318549"/>
                  <a:gd name="connsiteX6" fmla="*/ 0 w 3714560"/>
                  <a:gd name="connsiteY6" fmla="*/ 1906126 h 2318549"/>
                  <a:gd name="connsiteX0" fmla="*/ 3714560 w 3714560"/>
                  <a:gd name="connsiteY0" fmla="*/ 1235827 h 2318549"/>
                  <a:gd name="connsiteX1" fmla="*/ 0 w 3714560"/>
                  <a:gd name="connsiteY1" fmla="*/ 377019 h 2318549"/>
                  <a:gd name="connsiteX2" fmla="*/ 0 w 3714560"/>
                  <a:gd name="connsiteY2" fmla="*/ 0 h 2318549"/>
                  <a:gd name="connsiteX3" fmla="*/ 3714560 w 3714560"/>
                  <a:gd name="connsiteY3" fmla="*/ 858808 h 2318549"/>
                  <a:gd name="connsiteX4" fmla="*/ 3714560 w 3714560"/>
                  <a:gd name="connsiteY4" fmla="*/ 1235827 h 2318549"/>
                  <a:gd name="connsiteX0" fmla="*/ 3714560 w 3714560"/>
                  <a:gd name="connsiteY0" fmla="*/ 1235827 h 2318549"/>
                  <a:gd name="connsiteX1" fmla="*/ 0 w 3714560"/>
                  <a:gd name="connsiteY1" fmla="*/ 377019 h 2318549"/>
                  <a:gd name="connsiteX2" fmla="*/ 0 w 3714560"/>
                  <a:gd name="connsiteY2" fmla="*/ 0 h 2318549"/>
                  <a:gd name="connsiteX3" fmla="*/ 3714560 w 3714560"/>
                  <a:gd name="connsiteY3" fmla="*/ 858808 h 2318549"/>
                  <a:gd name="connsiteX4" fmla="*/ 3714560 w 3714560"/>
                  <a:gd name="connsiteY4" fmla="*/ 1235827 h 2318549"/>
                  <a:gd name="connsiteX5" fmla="*/ 1288928 w 3714560"/>
                  <a:gd name="connsiteY5" fmla="*/ 2041275 h 2318549"/>
                  <a:gd name="connsiteX6" fmla="*/ 1288928 w 3714560"/>
                  <a:gd name="connsiteY6" fmla="*/ 2265189 h 2318549"/>
                  <a:gd name="connsiteX7" fmla="*/ 0 w 3714560"/>
                  <a:gd name="connsiteY7" fmla="*/ 1906126 h 2318549"/>
                  <a:gd name="connsiteX8" fmla="*/ 1288928 w 3714560"/>
                  <a:gd name="connsiteY8" fmla="*/ 1440342 h 2318549"/>
                  <a:gd name="connsiteX9" fmla="*/ 1288928 w 3714560"/>
                  <a:gd name="connsiteY9" fmla="*/ 1664256 h 2318549"/>
                  <a:gd name="connsiteX10" fmla="*/ 3623971 w 3714560"/>
                  <a:gd name="connsiteY10" fmla="*/ 1047317 h 2318549"/>
                  <a:gd name="connsiteX0" fmla="*/ 798638 w 4513711"/>
                  <a:gd name="connsiteY0" fmla="*/ 1914151 h 2273214"/>
                  <a:gd name="connsiteX1" fmla="*/ 2087566 w 4513711"/>
                  <a:gd name="connsiteY1" fmla="*/ 1448367 h 2273214"/>
                  <a:gd name="connsiteX2" fmla="*/ 2087566 w 4513711"/>
                  <a:gd name="connsiteY2" fmla="*/ 1672281 h 2273214"/>
                  <a:gd name="connsiteX3" fmla="*/ 4422609 w 4513711"/>
                  <a:gd name="connsiteY3" fmla="*/ 1055342 h 2273214"/>
                  <a:gd name="connsiteX4" fmla="*/ 2087567 w 4513711"/>
                  <a:gd name="connsiteY4" fmla="*/ 2049300 h 2273214"/>
                  <a:gd name="connsiteX5" fmla="*/ 2087566 w 4513711"/>
                  <a:gd name="connsiteY5" fmla="*/ 2273214 h 2273214"/>
                  <a:gd name="connsiteX6" fmla="*/ 798638 w 4513711"/>
                  <a:gd name="connsiteY6" fmla="*/ 1914151 h 2273214"/>
                  <a:gd name="connsiteX0" fmla="*/ 4513198 w 4513711"/>
                  <a:gd name="connsiteY0" fmla="*/ 1243852 h 2273214"/>
                  <a:gd name="connsiteX1" fmla="*/ 798638 w 4513711"/>
                  <a:gd name="connsiteY1" fmla="*/ 385044 h 2273214"/>
                  <a:gd name="connsiteX2" fmla="*/ 798638 w 4513711"/>
                  <a:gd name="connsiteY2" fmla="*/ 8025 h 2273214"/>
                  <a:gd name="connsiteX3" fmla="*/ 4513198 w 4513711"/>
                  <a:gd name="connsiteY3" fmla="*/ 866833 h 2273214"/>
                  <a:gd name="connsiteX4" fmla="*/ 4513198 w 4513711"/>
                  <a:gd name="connsiteY4" fmla="*/ 1243852 h 2273214"/>
                  <a:gd name="connsiteX0" fmla="*/ 4513198 w 4513711"/>
                  <a:gd name="connsiteY0" fmla="*/ 1243852 h 2273214"/>
                  <a:gd name="connsiteX1" fmla="*/ 798638 w 4513711"/>
                  <a:gd name="connsiteY1" fmla="*/ 385044 h 2273214"/>
                  <a:gd name="connsiteX2" fmla="*/ 0 w 4513711"/>
                  <a:gd name="connsiteY2" fmla="*/ 0 h 2273214"/>
                  <a:gd name="connsiteX3" fmla="*/ 4513198 w 4513711"/>
                  <a:gd name="connsiteY3" fmla="*/ 866833 h 2273214"/>
                  <a:gd name="connsiteX4" fmla="*/ 4513198 w 4513711"/>
                  <a:gd name="connsiteY4" fmla="*/ 1243852 h 2273214"/>
                  <a:gd name="connsiteX5" fmla="*/ 2087566 w 4513711"/>
                  <a:gd name="connsiteY5" fmla="*/ 2049300 h 2273214"/>
                  <a:gd name="connsiteX6" fmla="*/ 2087566 w 4513711"/>
                  <a:gd name="connsiteY6" fmla="*/ 2273214 h 2273214"/>
                  <a:gd name="connsiteX7" fmla="*/ 798638 w 4513711"/>
                  <a:gd name="connsiteY7" fmla="*/ 1914151 h 2273214"/>
                  <a:gd name="connsiteX8" fmla="*/ 2087566 w 4513711"/>
                  <a:gd name="connsiteY8" fmla="*/ 1448367 h 2273214"/>
                  <a:gd name="connsiteX9" fmla="*/ 2087566 w 4513711"/>
                  <a:gd name="connsiteY9" fmla="*/ 1672281 h 2273214"/>
                  <a:gd name="connsiteX10" fmla="*/ 4422609 w 4513711"/>
                  <a:gd name="connsiteY10" fmla="*/ 1055342 h 2273214"/>
                  <a:gd name="connsiteX0" fmla="*/ 831592 w 4546665"/>
                  <a:gd name="connsiteY0" fmla="*/ 1922596 h 2281659"/>
                  <a:gd name="connsiteX1" fmla="*/ 2120520 w 4546665"/>
                  <a:gd name="connsiteY1" fmla="*/ 1456812 h 2281659"/>
                  <a:gd name="connsiteX2" fmla="*/ 2120520 w 4546665"/>
                  <a:gd name="connsiteY2" fmla="*/ 1680726 h 2281659"/>
                  <a:gd name="connsiteX3" fmla="*/ 4455563 w 4546665"/>
                  <a:gd name="connsiteY3" fmla="*/ 1063787 h 2281659"/>
                  <a:gd name="connsiteX4" fmla="*/ 2120521 w 4546665"/>
                  <a:gd name="connsiteY4" fmla="*/ 2057745 h 2281659"/>
                  <a:gd name="connsiteX5" fmla="*/ 2120520 w 4546665"/>
                  <a:gd name="connsiteY5" fmla="*/ 2281659 h 2281659"/>
                  <a:gd name="connsiteX6" fmla="*/ 831592 w 4546665"/>
                  <a:gd name="connsiteY6" fmla="*/ 1922596 h 2281659"/>
                  <a:gd name="connsiteX0" fmla="*/ 4546152 w 4546665"/>
                  <a:gd name="connsiteY0" fmla="*/ 1252297 h 2281659"/>
                  <a:gd name="connsiteX1" fmla="*/ 831592 w 4546665"/>
                  <a:gd name="connsiteY1" fmla="*/ 393489 h 2281659"/>
                  <a:gd name="connsiteX2" fmla="*/ 0 w 4546665"/>
                  <a:gd name="connsiteY2" fmla="*/ 0 h 2281659"/>
                  <a:gd name="connsiteX3" fmla="*/ 4546152 w 4546665"/>
                  <a:gd name="connsiteY3" fmla="*/ 875278 h 2281659"/>
                  <a:gd name="connsiteX4" fmla="*/ 4546152 w 4546665"/>
                  <a:gd name="connsiteY4" fmla="*/ 1252297 h 2281659"/>
                  <a:gd name="connsiteX0" fmla="*/ 4546152 w 4546665"/>
                  <a:gd name="connsiteY0" fmla="*/ 1252297 h 2281659"/>
                  <a:gd name="connsiteX1" fmla="*/ 831592 w 4546665"/>
                  <a:gd name="connsiteY1" fmla="*/ 393489 h 2281659"/>
                  <a:gd name="connsiteX2" fmla="*/ 32954 w 4546665"/>
                  <a:gd name="connsiteY2" fmla="*/ 8445 h 2281659"/>
                  <a:gd name="connsiteX3" fmla="*/ 4546152 w 4546665"/>
                  <a:gd name="connsiteY3" fmla="*/ 875278 h 2281659"/>
                  <a:gd name="connsiteX4" fmla="*/ 4546152 w 4546665"/>
                  <a:gd name="connsiteY4" fmla="*/ 1252297 h 2281659"/>
                  <a:gd name="connsiteX5" fmla="*/ 2120520 w 4546665"/>
                  <a:gd name="connsiteY5" fmla="*/ 2057745 h 2281659"/>
                  <a:gd name="connsiteX6" fmla="*/ 2120520 w 4546665"/>
                  <a:gd name="connsiteY6" fmla="*/ 2281659 h 2281659"/>
                  <a:gd name="connsiteX7" fmla="*/ 831592 w 4546665"/>
                  <a:gd name="connsiteY7" fmla="*/ 1922596 h 2281659"/>
                  <a:gd name="connsiteX8" fmla="*/ 2120520 w 4546665"/>
                  <a:gd name="connsiteY8" fmla="*/ 1456812 h 2281659"/>
                  <a:gd name="connsiteX9" fmla="*/ 2120520 w 4546665"/>
                  <a:gd name="connsiteY9" fmla="*/ 1680726 h 2281659"/>
                  <a:gd name="connsiteX10" fmla="*/ 4455563 w 4546665"/>
                  <a:gd name="connsiteY10" fmla="*/ 1063787 h 2281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46665" h="2281659" stroke="0" extrusionOk="0">
                    <a:moveTo>
                      <a:pt x="831592" y="1922596"/>
                    </a:moveTo>
                    <a:lnTo>
                      <a:pt x="2120520" y="1456812"/>
                    </a:lnTo>
                    <a:lnTo>
                      <a:pt x="2120520" y="1680726"/>
                    </a:lnTo>
                    <a:cubicBezTo>
                      <a:pt x="3300567" y="1579785"/>
                      <a:pt x="4179382" y="1347594"/>
                      <a:pt x="4455563" y="1063787"/>
                    </a:cubicBezTo>
                    <a:cubicBezTo>
                      <a:pt x="4864062" y="1483564"/>
                      <a:pt x="3865920" y="1908444"/>
                      <a:pt x="2120521" y="2057745"/>
                    </a:cubicBezTo>
                    <a:cubicBezTo>
                      <a:pt x="2120521" y="2132383"/>
                      <a:pt x="2120520" y="2207021"/>
                      <a:pt x="2120520" y="2281659"/>
                    </a:cubicBezTo>
                    <a:lnTo>
                      <a:pt x="831592" y="1922596"/>
                    </a:lnTo>
                    <a:close/>
                  </a:path>
                  <a:path w="4546665" h="2281659" fill="darkenLess" stroke="0" extrusionOk="0">
                    <a:moveTo>
                      <a:pt x="4546152" y="1252297"/>
                    </a:moveTo>
                    <a:cubicBezTo>
                      <a:pt x="4546152" y="777990"/>
                      <a:pt x="2883087" y="393489"/>
                      <a:pt x="831592" y="393489"/>
                    </a:cubicBezTo>
                    <a:lnTo>
                      <a:pt x="0" y="0"/>
                    </a:lnTo>
                    <a:cubicBezTo>
                      <a:pt x="2051495" y="0"/>
                      <a:pt x="4546152" y="400971"/>
                      <a:pt x="4546152" y="875278"/>
                    </a:cubicBezTo>
                    <a:lnTo>
                      <a:pt x="4546152" y="1252297"/>
                    </a:lnTo>
                    <a:close/>
                  </a:path>
                  <a:path w="4546665" h="2281659" fill="none" extrusionOk="0">
                    <a:moveTo>
                      <a:pt x="4546152" y="1252297"/>
                    </a:moveTo>
                    <a:cubicBezTo>
                      <a:pt x="4546152" y="777990"/>
                      <a:pt x="2883087" y="393489"/>
                      <a:pt x="831592" y="393489"/>
                    </a:cubicBezTo>
                    <a:cubicBezTo>
                      <a:pt x="831592" y="267816"/>
                      <a:pt x="32954" y="134118"/>
                      <a:pt x="32954" y="8445"/>
                    </a:cubicBezTo>
                    <a:cubicBezTo>
                      <a:pt x="2084449" y="8445"/>
                      <a:pt x="4546152" y="400971"/>
                      <a:pt x="4546152" y="875278"/>
                    </a:cubicBezTo>
                    <a:lnTo>
                      <a:pt x="4546152" y="1252297"/>
                    </a:lnTo>
                    <a:cubicBezTo>
                      <a:pt x="4546152" y="1611672"/>
                      <a:pt x="3578329" y="1933044"/>
                      <a:pt x="2120520" y="2057745"/>
                    </a:cubicBezTo>
                    <a:lnTo>
                      <a:pt x="2120520" y="2281659"/>
                    </a:lnTo>
                    <a:lnTo>
                      <a:pt x="831592" y="1922596"/>
                    </a:lnTo>
                    <a:lnTo>
                      <a:pt x="2120520" y="1456812"/>
                    </a:lnTo>
                    <a:lnTo>
                      <a:pt x="2120520" y="1680726"/>
                    </a:lnTo>
                    <a:cubicBezTo>
                      <a:pt x="3300567" y="1579785"/>
                      <a:pt x="4179382" y="1347594"/>
                      <a:pt x="4455563" y="1063787"/>
                    </a:cubicBezTo>
                  </a:path>
                </a:pathLst>
              </a:custGeom>
              <a:solidFill>
                <a:srgbClr val="00529D"/>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a:p>
            </p:txBody>
          </p:sp>
          <p:sp>
            <p:nvSpPr>
              <p:cNvPr id="43" name="TextBox 42">
                <a:extLst>
                  <a:ext uri="{FF2B5EF4-FFF2-40B4-BE49-F238E27FC236}">
                    <a16:creationId xmlns:a16="http://schemas.microsoft.com/office/drawing/2014/main" id="{6DE933A6-F99B-43BD-BCF3-AF911510C7B7}"/>
                  </a:ext>
                </a:extLst>
              </p:cNvPr>
              <p:cNvSpPr txBox="1"/>
              <p:nvPr/>
            </p:nvSpPr>
            <p:spPr>
              <a:xfrm>
                <a:off x="276058" y="2639605"/>
                <a:ext cx="1463041" cy="907941"/>
              </a:xfrm>
              <a:prstGeom prst="rect">
                <a:avLst/>
              </a:prstGeom>
              <a:solidFill>
                <a:schemeClr val="tx2">
                  <a:lumMod val="50000"/>
                  <a:alpha val="25000"/>
                </a:schemeClr>
              </a:solidFill>
              <a:effectLst>
                <a:outerShdw blurRad="63500" sx="102000" sy="102000" algn="ctr" rotWithShape="0">
                  <a:prstClr val="black">
                    <a:alpha val="0"/>
                  </a:prstClr>
                </a:outerShdw>
              </a:effectLst>
            </p:spPr>
            <p:txBody>
              <a:bodyPr wrap="square" rtlCol="0">
                <a:spAutoFit/>
              </a:bodyPr>
              <a:lstStyle/>
              <a:p>
                <a:pPr algn="ctr"/>
                <a:r>
                  <a:rPr lang="en-US">
                    <a:solidFill>
                      <a:schemeClr val="bg1"/>
                    </a:solidFill>
                  </a:rPr>
                  <a:t>SOM ↓ </a:t>
                </a:r>
              </a:p>
              <a:p>
                <a:pPr algn="ctr"/>
                <a:r>
                  <a:rPr lang="en-US">
                    <a:solidFill>
                      <a:schemeClr val="bg1"/>
                    </a:solidFill>
                  </a:rPr>
                  <a:t>Erosion ↑    </a:t>
                </a:r>
                <a:r>
                  <a:rPr lang="en-US" sz="1600">
                    <a:solidFill>
                      <a:schemeClr val="bg1"/>
                    </a:solidFill>
                  </a:rPr>
                  <a:t>Compaction</a:t>
                </a:r>
                <a:r>
                  <a:rPr lang="en-US" sz="1700">
                    <a:solidFill>
                      <a:schemeClr val="bg1"/>
                    </a:solidFill>
                  </a:rPr>
                  <a:t> ↑</a:t>
                </a:r>
              </a:p>
            </p:txBody>
          </p:sp>
        </p:grpSp>
      </p:grpSp>
      <p:sp>
        <p:nvSpPr>
          <p:cNvPr id="27" name="TextBox 26">
            <a:extLst>
              <a:ext uri="{FF2B5EF4-FFF2-40B4-BE49-F238E27FC236}">
                <a16:creationId xmlns:a16="http://schemas.microsoft.com/office/drawing/2014/main" id="{C20CA530-61D1-4886-9EA5-F2BC9928D9A4}"/>
              </a:ext>
            </a:extLst>
          </p:cNvPr>
          <p:cNvSpPr txBox="1"/>
          <p:nvPr/>
        </p:nvSpPr>
        <p:spPr>
          <a:xfrm>
            <a:off x="55251" y="6238959"/>
            <a:ext cx="3163035" cy="253916"/>
          </a:xfrm>
          <a:prstGeom prst="rect">
            <a:avLst/>
          </a:prstGeom>
          <a:noFill/>
        </p:spPr>
        <p:txBody>
          <a:bodyPr wrap="square" rtlCol="0">
            <a:spAutoFit/>
          </a:bodyPr>
          <a:lstStyle/>
          <a:p>
            <a:pPr eaLnBrk="0" fontAlgn="base" hangingPunct="0">
              <a:spcBef>
                <a:spcPct val="0"/>
              </a:spcBef>
              <a:spcAft>
                <a:spcPct val="0"/>
              </a:spcAft>
            </a:pPr>
            <a:r>
              <a:rPr lang="en-US" sz="1050">
                <a:solidFill>
                  <a:schemeClr val="bg1">
                    <a:lumMod val="50000"/>
                  </a:schemeClr>
                </a:solidFill>
                <a:latin typeface="Calibri Light" panose="020F0302020204030204" pitchFamily="34" charset="0"/>
                <a:cs typeface="Calibri Light" panose="020F0302020204030204" pitchFamily="34" charset="0"/>
              </a:rPr>
              <a:t>Adapted from Building Soils for Better Crops, 3</a:t>
            </a:r>
            <a:r>
              <a:rPr lang="en-US" sz="1050" baseline="30000">
                <a:solidFill>
                  <a:schemeClr val="bg1">
                    <a:lumMod val="50000"/>
                  </a:schemeClr>
                </a:solidFill>
                <a:latin typeface="Calibri Light" panose="020F0302020204030204" pitchFamily="34" charset="0"/>
                <a:cs typeface="Calibri Light" panose="020F0302020204030204" pitchFamily="34" charset="0"/>
              </a:rPr>
              <a:t>rd</a:t>
            </a:r>
            <a:r>
              <a:rPr lang="en-US" sz="1050">
                <a:solidFill>
                  <a:schemeClr val="bg1">
                    <a:lumMod val="50000"/>
                  </a:schemeClr>
                </a:solidFill>
                <a:latin typeface="Calibri Light" panose="020F0302020204030204" pitchFamily="34" charset="0"/>
                <a:cs typeface="Calibri Light" panose="020F0302020204030204" pitchFamily="34" charset="0"/>
              </a:rPr>
              <a:t> ed.</a:t>
            </a:r>
          </a:p>
        </p:txBody>
      </p:sp>
    </p:spTree>
    <p:extLst>
      <p:ext uri="{BB962C8B-B14F-4D97-AF65-F5344CB8AC3E}">
        <p14:creationId xmlns:p14="http://schemas.microsoft.com/office/powerpoint/2010/main" val="4179826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up)">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up)">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up)">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group of cows in a field&#10;&#10;Description automatically generated">
            <a:extLst>
              <a:ext uri="{FF2B5EF4-FFF2-40B4-BE49-F238E27FC236}">
                <a16:creationId xmlns:a16="http://schemas.microsoft.com/office/drawing/2014/main" id="{156A5B0D-37CF-7C5A-017C-A68C3FEB13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7414" y="3422440"/>
            <a:ext cx="4054021" cy="2869307"/>
          </a:xfrm>
          <a:prstGeom prst="rect">
            <a:avLst/>
          </a:prstGeom>
        </p:spPr>
      </p:pic>
      <p:sp>
        <p:nvSpPr>
          <p:cNvPr id="2" name="Title 1">
            <a:extLst>
              <a:ext uri="{FF2B5EF4-FFF2-40B4-BE49-F238E27FC236}">
                <a16:creationId xmlns:a16="http://schemas.microsoft.com/office/drawing/2014/main" id="{7EDB64C4-7F74-4869-9D4F-2726D1508121}"/>
              </a:ext>
            </a:extLst>
          </p:cNvPr>
          <p:cNvSpPr>
            <a:spLocks noGrp="1"/>
          </p:cNvSpPr>
          <p:nvPr>
            <p:ph type="title"/>
          </p:nvPr>
        </p:nvSpPr>
        <p:spPr>
          <a:xfrm>
            <a:off x="1080894" y="409738"/>
            <a:ext cx="7886700" cy="524208"/>
          </a:xfrm>
        </p:spPr>
        <p:txBody>
          <a:bodyPr>
            <a:normAutofit fontScale="90000"/>
          </a:bodyPr>
          <a:lstStyle/>
          <a:p>
            <a:r>
              <a:rPr lang="en-US" sz="4000"/>
              <a:t>Characteristics of Soil Function Loss</a:t>
            </a:r>
            <a:endParaRPr lang="en-US"/>
          </a:p>
        </p:txBody>
      </p:sp>
      <p:sp>
        <p:nvSpPr>
          <p:cNvPr id="3" name="Footer Placeholder 2">
            <a:extLst>
              <a:ext uri="{FF2B5EF4-FFF2-40B4-BE49-F238E27FC236}">
                <a16:creationId xmlns:a16="http://schemas.microsoft.com/office/drawing/2014/main" id="{34D3E19E-BD25-431D-A1AC-4BDFDE6F4376}"/>
              </a:ext>
            </a:extLst>
          </p:cNvPr>
          <p:cNvSpPr>
            <a:spLocks noGrp="1"/>
          </p:cNvSpPr>
          <p:nvPr>
            <p:ph type="ftr" sz="quarter" idx="11"/>
          </p:nvPr>
        </p:nvSpPr>
        <p:spPr/>
        <p:txBody>
          <a:bodyPr/>
          <a:lstStyle/>
          <a:p>
            <a:r>
              <a:rPr lang="en-US"/>
              <a:t>NRCS | SHD | Introduction to Soil Health | v3.0</a:t>
            </a:r>
          </a:p>
        </p:txBody>
      </p:sp>
      <p:sp>
        <p:nvSpPr>
          <p:cNvPr id="12" name="TextBox 11">
            <a:extLst>
              <a:ext uri="{FF2B5EF4-FFF2-40B4-BE49-F238E27FC236}">
                <a16:creationId xmlns:a16="http://schemas.microsoft.com/office/drawing/2014/main" id="{7F3C813B-5D3F-4DF1-BE54-D83CE1982AA7}"/>
              </a:ext>
            </a:extLst>
          </p:cNvPr>
          <p:cNvSpPr txBox="1"/>
          <p:nvPr/>
        </p:nvSpPr>
        <p:spPr>
          <a:xfrm>
            <a:off x="1178007" y="949880"/>
            <a:ext cx="1634037" cy="276999"/>
          </a:xfrm>
          <a:prstGeom prst="rect">
            <a:avLst/>
          </a:prstGeom>
          <a:solidFill>
            <a:schemeClr val="bg1"/>
          </a:solidFill>
        </p:spPr>
        <p:txBody>
          <a:bodyPr wrap="none" rtlCol="0">
            <a:spAutoFit/>
          </a:bodyPr>
          <a:lstStyle/>
          <a:p>
            <a:r>
              <a:rPr lang="en-US" sz="1200"/>
              <a:t>Lynn Betts, USDA-NRCS</a:t>
            </a:r>
          </a:p>
        </p:txBody>
      </p:sp>
      <p:pic>
        <p:nvPicPr>
          <p:cNvPr id="4" name="Picture 3">
            <a:extLst>
              <a:ext uri="{FF2B5EF4-FFF2-40B4-BE49-F238E27FC236}">
                <a16:creationId xmlns:a16="http://schemas.microsoft.com/office/drawing/2014/main" id="{434969DE-416F-F550-D18A-09ABA4B432C8}"/>
              </a:ext>
            </a:extLst>
          </p:cNvPr>
          <p:cNvPicPr>
            <a:picLocks noChangeAspect="1"/>
          </p:cNvPicPr>
          <p:nvPr/>
        </p:nvPicPr>
        <p:blipFill>
          <a:blip r:embed="rId4"/>
          <a:stretch>
            <a:fillRect/>
          </a:stretch>
        </p:blipFill>
        <p:spPr>
          <a:xfrm>
            <a:off x="4949356" y="3378248"/>
            <a:ext cx="3888586" cy="2869306"/>
          </a:xfrm>
          <a:prstGeom prst="rect">
            <a:avLst/>
          </a:prstGeom>
        </p:spPr>
      </p:pic>
      <p:sp>
        <p:nvSpPr>
          <p:cNvPr id="8" name="TextBox 7">
            <a:extLst>
              <a:ext uri="{FF2B5EF4-FFF2-40B4-BE49-F238E27FC236}">
                <a16:creationId xmlns:a16="http://schemas.microsoft.com/office/drawing/2014/main" id="{BF955EE5-29DF-65E3-4575-F397967B071A}"/>
              </a:ext>
            </a:extLst>
          </p:cNvPr>
          <p:cNvSpPr txBox="1"/>
          <p:nvPr/>
        </p:nvSpPr>
        <p:spPr>
          <a:xfrm>
            <a:off x="1802677" y="6090753"/>
            <a:ext cx="227739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chemeClr val="bg1"/>
                </a:solidFill>
                <a:cs typeface="Calibri"/>
              </a:rPr>
              <a:t>Stan Boltz , USDA</a:t>
            </a:r>
          </a:p>
        </p:txBody>
      </p:sp>
      <p:sp>
        <p:nvSpPr>
          <p:cNvPr id="10" name="TextBox 9">
            <a:extLst>
              <a:ext uri="{FF2B5EF4-FFF2-40B4-BE49-F238E27FC236}">
                <a16:creationId xmlns:a16="http://schemas.microsoft.com/office/drawing/2014/main" id="{C1FE25A9-7C93-4DAB-17A0-D0377BCFCB42}"/>
              </a:ext>
            </a:extLst>
          </p:cNvPr>
          <p:cNvSpPr txBox="1"/>
          <p:nvPr/>
        </p:nvSpPr>
        <p:spPr>
          <a:xfrm>
            <a:off x="6367484" y="6203361"/>
            <a:ext cx="2602247"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cs typeface="Calibri"/>
              </a:rPr>
              <a:t>Drexel Atkisson, USDA</a:t>
            </a:r>
          </a:p>
        </p:txBody>
      </p:sp>
      <p:pic>
        <p:nvPicPr>
          <p:cNvPr id="11" name="Picture 10" descr="A dirt path in the woods">
            <a:extLst>
              <a:ext uri="{FF2B5EF4-FFF2-40B4-BE49-F238E27FC236}">
                <a16:creationId xmlns:a16="http://schemas.microsoft.com/office/drawing/2014/main" id="{D595E9D8-99D5-EB3C-6959-ADDAE78ED9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34488" y="942476"/>
            <a:ext cx="3758600" cy="2479964"/>
          </a:xfrm>
          <a:prstGeom prst="rect">
            <a:avLst/>
          </a:prstGeom>
        </p:spPr>
      </p:pic>
      <p:sp>
        <p:nvSpPr>
          <p:cNvPr id="13" name="TextBox 12">
            <a:extLst>
              <a:ext uri="{FF2B5EF4-FFF2-40B4-BE49-F238E27FC236}">
                <a16:creationId xmlns:a16="http://schemas.microsoft.com/office/drawing/2014/main" id="{7939B296-6D1B-C218-800A-399FB06D1DC0}"/>
              </a:ext>
            </a:extLst>
          </p:cNvPr>
          <p:cNvSpPr txBox="1"/>
          <p:nvPr/>
        </p:nvSpPr>
        <p:spPr>
          <a:xfrm>
            <a:off x="7211878" y="942756"/>
            <a:ext cx="1626064" cy="646331"/>
          </a:xfrm>
          <a:prstGeom prst="rect">
            <a:avLst/>
          </a:prstGeom>
          <a:noFill/>
        </p:spPr>
        <p:txBody>
          <a:bodyPr wrap="square" rtlCol="0">
            <a:spAutoFit/>
          </a:bodyPr>
          <a:lstStyle/>
          <a:p>
            <a:r>
              <a:rPr lang="en-US">
                <a:solidFill>
                  <a:schemeClr val="bg1"/>
                </a:solidFill>
              </a:rPr>
              <a:t>Tom Sauer, USDA</a:t>
            </a:r>
          </a:p>
        </p:txBody>
      </p:sp>
      <p:pic>
        <p:nvPicPr>
          <p:cNvPr id="6" name="Content Placeholder 5">
            <a:extLst>
              <a:ext uri="{FF2B5EF4-FFF2-40B4-BE49-F238E27FC236}">
                <a16:creationId xmlns:a16="http://schemas.microsoft.com/office/drawing/2014/main" id="{9E65E8AE-8145-4CDA-9525-13F4FC8A5AE9}"/>
              </a:ext>
            </a:extLst>
          </p:cNvPr>
          <p:cNvPicPr>
            <a:picLocks noGrp="1" noChangeAspect="1"/>
          </p:cNvPicPr>
          <p:nvPr>
            <p:ph idx="1"/>
          </p:nvPr>
        </p:nvPicPr>
        <p:blipFill>
          <a:blip r:embed="rId6" cstate="print">
            <a:extLst>
              <a:ext uri="{28A0092B-C50C-407E-A947-70E740481C1C}">
                <a14:useLocalDpi xmlns:a14="http://schemas.microsoft.com/office/drawing/2010/main" val="0"/>
              </a:ext>
            </a:extLst>
          </a:blip>
          <a:stretch>
            <a:fillRect/>
          </a:stretch>
        </p:blipFill>
        <p:spPr>
          <a:xfrm>
            <a:off x="1023883" y="928812"/>
            <a:ext cx="3888586" cy="2805978"/>
          </a:xfrm>
          <a:prstGeom prst="rect">
            <a:avLst/>
          </a:prstGeom>
        </p:spPr>
      </p:pic>
      <p:pic>
        <p:nvPicPr>
          <p:cNvPr id="7" name="Picture 6" descr="A flooded field with plants&#10;&#10;Description automatically generated">
            <a:extLst>
              <a:ext uri="{FF2B5EF4-FFF2-40B4-BE49-F238E27FC236}">
                <a16:creationId xmlns:a16="http://schemas.microsoft.com/office/drawing/2014/main" id="{B7D5AAAB-354D-AAA6-19FC-BF790EC6001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689484" y="302660"/>
            <a:ext cx="6400800" cy="4572000"/>
          </a:xfrm>
          <a:prstGeom prst="rect">
            <a:avLst/>
          </a:prstGeom>
        </p:spPr>
      </p:pic>
    </p:spTree>
    <p:extLst>
      <p:ext uri="{BB962C8B-B14F-4D97-AF65-F5344CB8AC3E}">
        <p14:creationId xmlns:p14="http://schemas.microsoft.com/office/powerpoint/2010/main" val="24790444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B90F11-7524-4CA2-BA82-B2FCF9B126F9}"/>
              </a:ext>
            </a:extLst>
          </p:cNvPr>
          <p:cNvSpPr>
            <a:spLocks noGrp="1"/>
          </p:cNvSpPr>
          <p:nvPr>
            <p:ph type="title"/>
          </p:nvPr>
        </p:nvSpPr>
        <p:spPr/>
        <p:txBody>
          <a:bodyPr/>
          <a:lstStyle/>
          <a:p>
            <a:r>
              <a:rPr lang="en-US"/>
              <a:t>Soil Improvement Climb</a:t>
            </a:r>
          </a:p>
        </p:txBody>
      </p:sp>
      <p:sp>
        <p:nvSpPr>
          <p:cNvPr id="2" name="Footer Placeholder 1">
            <a:extLst>
              <a:ext uri="{FF2B5EF4-FFF2-40B4-BE49-F238E27FC236}">
                <a16:creationId xmlns:a16="http://schemas.microsoft.com/office/drawing/2014/main" id="{42D753D8-32EC-4A67-96B1-ECB03AF61841}"/>
              </a:ext>
            </a:extLst>
          </p:cNvPr>
          <p:cNvSpPr>
            <a:spLocks noGrp="1"/>
          </p:cNvSpPr>
          <p:nvPr>
            <p:ph type="ftr" sz="quarter" idx="11"/>
          </p:nvPr>
        </p:nvSpPr>
        <p:spPr/>
        <p:txBody>
          <a:bodyPr/>
          <a:lstStyle/>
          <a:p>
            <a:r>
              <a:rPr lang="en-US"/>
              <a:t>NRCS | SHD | Introduction to Soil Health | v3.0</a:t>
            </a:r>
          </a:p>
        </p:txBody>
      </p:sp>
      <p:sp>
        <p:nvSpPr>
          <p:cNvPr id="4" name="TextBox 3">
            <a:extLst>
              <a:ext uri="{FF2B5EF4-FFF2-40B4-BE49-F238E27FC236}">
                <a16:creationId xmlns:a16="http://schemas.microsoft.com/office/drawing/2014/main" id="{1C6ED6A5-1217-4873-976D-161D67E70D0A}"/>
              </a:ext>
            </a:extLst>
          </p:cNvPr>
          <p:cNvSpPr txBox="1"/>
          <p:nvPr/>
        </p:nvSpPr>
        <p:spPr>
          <a:xfrm>
            <a:off x="7140199" y="6210229"/>
            <a:ext cx="1931234" cy="276999"/>
          </a:xfrm>
          <a:prstGeom prst="rect">
            <a:avLst/>
          </a:prstGeom>
          <a:noFill/>
        </p:spPr>
        <p:txBody>
          <a:bodyPr wrap="none" rtlCol="0">
            <a:spAutoFit/>
          </a:bodyPr>
          <a:lstStyle/>
          <a:p>
            <a:r>
              <a:rPr lang="en-US" sz="1200">
                <a:solidFill>
                  <a:schemeClr val="bg1">
                    <a:lumMod val="50000"/>
                  </a:schemeClr>
                </a:solidFill>
              </a:rPr>
              <a:t>Adapted from Hatfield </a:t>
            </a:r>
            <a:r>
              <a:rPr lang="en-US" sz="1200" i="1">
                <a:solidFill>
                  <a:schemeClr val="bg1">
                    <a:lumMod val="50000"/>
                  </a:schemeClr>
                </a:solidFill>
              </a:rPr>
              <a:t>et.al.</a:t>
            </a:r>
            <a:endParaRPr lang="en-US" sz="1200">
              <a:solidFill>
                <a:schemeClr val="bg1">
                  <a:lumMod val="50000"/>
                </a:schemeClr>
              </a:solidFill>
            </a:endParaRPr>
          </a:p>
        </p:txBody>
      </p:sp>
      <p:grpSp>
        <p:nvGrpSpPr>
          <p:cNvPr id="5" name="Group 4">
            <a:extLst>
              <a:ext uri="{FF2B5EF4-FFF2-40B4-BE49-F238E27FC236}">
                <a16:creationId xmlns:a16="http://schemas.microsoft.com/office/drawing/2014/main" id="{CA268845-DDFC-4065-8D41-4689A6C11F25}"/>
              </a:ext>
            </a:extLst>
          </p:cNvPr>
          <p:cNvGrpSpPr/>
          <p:nvPr/>
        </p:nvGrpSpPr>
        <p:grpSpPr>
          <a:xfrm>
            <a:off x="2093053" y="1314977"/>
            <a:ext cx="4957894" cy="4228046"/>
            <a:chOff x="1459684" y="1255915"/>
            <a:chExt cx="4957894" cy="4228046"/>
          </a:xfrm>
        </p:grpSpPr>
        <p:cxnSp>
          <p:nvCxnSpPr>
            <p:cNvPr id="6" name="Connector: Elbow 5">
              <a:extLst>
                <a:ext uri="{FF2B5EF4-FFF2-40B4-BE49-F238E27FC236}">
                  <a16:creationId xmlns:a16="http://schemas.microsoft.com/office/drawing/2014/main" id="{12A27DC2-D3C7-44B5-A29F-D0506C06A70A}"/>
                </a:ext>
              </a:extLst>
            </p:cNvPr>
            <p:cNvCxnSpPr/>
            <p:nvPr/>
          </p:nvCxnSpPr>
          <p:spPr>
            <a:xfrm flipV="1">
              <a:off x="1459684" y="4426949"/>
              <a:ext cx="1920240" cy="1057012"/>
            </a:xfrm>
            <a:prstGeom prst="bentConnector3">
              <a:avLst>
                <a:gd name="adj1" fmla="val 51271"/>
              </a:avLst>
            </a:prstGeom>
            <a:ln w="3810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7" name="Connector: Elbow 6">
              <a:extLst>
                <a:ext uri="{FF2B5EF4-FFF2-40B4-BE49-F238E27FC236}">
                  <a16:creationId xmlns:a16="http://schemas.microsoft.com/office/drawing/2014/main" id="{53E83C43-1D6B-4E5E-A064-899F41CBC602}"/>
                </a:ext>
              </a:extLst>
            </p:cNvPr>
            <p:cNvCxnSpPr/>
            <p:nvPr/>
          </p:nvCxnSpPr>
          <p:spPr>
            <a:xfrm flipV="1">
              <a:off x="2449585" y="3369937"/>
              <a:ext cx="1979802" cy="1057012"/>
            </a:xfrm>
            <a:prstGeom prst="bentConnector3">
              <a:avLst>
                <a:gd name="adj1" fmla="val 51271"/>
              </a:avLst>
            </a:prstGeom>
            <a:ln w="3810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8" name="Connector: Elbow 7">
              <a:extLst>
                <a:ext uri="{FF2B5EF4-FFF2-40B4-BE49-F238E27FC236}">
                  <a16:creationId xmlns:a16="http://schemas.microsoft.com/office/drawing/2014/main" id="{541B840B-F22E-4392-A304-267B03DA5F13}"/>
                </a:ext>
              </a:extLst>
            </p:cNvPr>
            <p:cNvCxnSpPr/>
            <p:nvPr/>
          </p:nvCxnSpPr>
          <p:spPr>
            <a:xfrm flipV="1">
              <a:off x="3439486" y="2312925"/>
              <a:ext cx="1979802" cy="1057012"/>
            </a:xfrm>
            <a:prstGeom prst="bentConnector3">
              <a:avLst>
                <a:gd name="adj1" fmla="val 51271"/>
              </a:avLst>
            </a:prstGeom>
            <a:ln w="3810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cxnSp>
          <p:nvCxnSpPr>
            <p:cNvPr id="9" name="Connector: Elbow 8">
              <a:extLst>
                <a:ext uri="{FF2B5EF4-FFF2-40B4-BE49-F238E27FC236}">
                  <a16:creationId xmlns:a16="http://schemas.microsoft.com/office/drawing/2014/main" id="{D5BBAB64-B424-4927-897D-B44871458FD2}"/>
                </a:ext>
              </a:extLst>
            </p:cNvPr>
            <p:cNvCxnSpPr>
              <a:cxnSpLocks/>
            </p:cNvCxnSpPr>
            <p:nvPr/>
          </p:nvCxnSpPr>
          <p:spPr>
            <a:xfrm flipV="1">
              <a:off x="4437776" y="1255915"/>
              <a:ext cx="1979802" cy="1057012"/>
            </a:xfrm>
            <a:prstGeom prst="bentConnector3">
              <a:avLst>
                <a:gd name="adj1" fmla="val 51271"/>
              </a:avLst>
            </a:prstGeom>
            <a:ln w="38100">
              <a:solidFill>
                <a:schemeClr val="bg2">
                  <a:lumMod val="25000"/>
                </a:schemeClr>
              </a:solidFill>
            </a:ln>
          </p:spPr>
          <p:style>
            <a:lnRef idx="2">
              <a:schemeClr val="accent1"/>
            </a:lnRef>
            <a:fillRef idx="0">
              <a:schemeClr val="accent1"/>
            </a:fillRef>
            <a:effectRef idx="1">
              <a:schemeClr val="accent1"/>
            </a:effectRef>
            <a:fontRef idx="minor">
              <a:schemeClr val="tx1"/>
            </a:fontRef>
          </p:style>
        </p:cxnSp>
      </p:grpSp>
      <p:sp>
        <p:nvSpPr>
          <p:cNvPr id="10" name="TextBox 9">
            <a:extLst>
              <a:ext uri="{FF2B5EF4-FFF2-40B4-BE49-F238E27FC236}">
                <a16:creationId xmlns:a16="http://schemas.microsoft.com/office/drawing/2014/main" id="{6E55A5F2-DF63-4D5D-BCAF-629027C384CE}"/>
              </a:ext>
            </a:extLst>
          </p:cNvPr>
          <p:cNvSpPr txBox="1"/>
          <p:nvPr/>
        </p:nvSpPr>
        <p:spPr>
          <a:xfrm>
            <a:off x="2043010" y="5692029"/>
            <a:ext cx="1209114" cy="707886"/>
          </a:xfrm>
          <a:prstGeom prst="rect">
            <a:avLst/>
          </a:prstGeom>
          <a:noFill/>
        </p:spPr>
        <p:txBody>
          <a:bodyPr wrap="none" rtlCol="0">
            <a:spAutoFit/>
          </a:bodyPr>
          <a:lstStyle/>
          <a:p>
            <a:pPr algn="ctr"/>
            <a:r>
              <a:rPr lang="en-US" sz="2000" b="1">
                <a:solidFill>
                  <a:schemeClr val="accent6">
                    <a:lumMod val="75000"/>
                  </a:schemeClr>
                </a:solidFill>
              </a:rPr>
              <a:t>Biological</a:t>
            </a:r>
          </a:p>
          <a:p>
            <a:pPr algn="ctr"/>
            <a:r>
              <a:rPr lang="en-US" sz="2000" b="1">
                <a:solidFill>
                  <a:schemeClr val="accent6">
                    <a:lumMod val="75000"/>
                  </a:schemeClr>
                </a:solidFill>
              </a:rPr>
              <a:t>Activity</a:t>
            </a:r>
          </a:p>
        </p:txBody>
      </p:sp>
      <p:cxnSp>
        <p:nvCxnSpPr>
          <p:cNvPr id="11" name="Straight Connector 10">
            <a:extLst>
              <a:ext uri="{FF2B5EF4-FFF2-40B4-BE49-F238E27FC236}">
                <a16:creationId xmlns:a16="http://schemas.microsoft.com/office/drawing/2014/main" id="{4E0B82F1-1D41-4F84-8A1A-C782BD3543AF}"/>
              </a:ext>
            </a:extLst>
          </p:cNvPr>
          <p:cNvCxnSpPr/>
          <p:nvPr/>
        </p:nvCxnSpPr>
        <p:spPr>
          <a:xfrm>
            <a:off x="5528345" y="3428999"/>
            <a:ext cx="2592778" cy="0"/>
          </a:xfrm>
          <a:prstGeom prst="line">
            <a:avLst/>
          </a:prstGeom>
          <a:ln w="38100">
            <a:solidFill>
              <a:schemeClr val="bg2">
                <a:lumMod val="25000"/>
              </a:schemeClr>
            </a:solidFill>
            <a:prstDash val="lgDash"/>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11CF17E1-E3DF-4D43-A629-804886BCDD2B}"/>
              </a:ext>
            </a:extLst>
          </p:cNvPr>
          <p:cNvSpPr txBox="1"/>
          <p:nvPr/>
        </p:nvSpPr>
        <p:spPr>
          <a:xfrm>
            <a:off x="3054175" y="4703543"/>
            <a:ext cx="1795813" cy="707886"/>
          </a:xfrm>
          <a:prstGeom prst="rect">
            <a:avLst/>
          </a:prstGeom>
          <a:noFill/>
        </p:spPr>
        <p:txBody>
          <a:bodyPr wrap="none" rtlCol="0">
            <a:spAutoFit/>
          </a:bodyPr>
          <a:lstStyle/>
          <a:p>
            <a:pPr algn="ctr"/>
            <a:r>
              <a:rPr lang="en-US" sz="2000" b="1">
                <a:solidFill>
                  <a:schemeClr val="bg2">
                    <a:lumMod val="25000"/>
                  </a:schemeClr>
                </a:solidFill>
              </a:rPr>
              <a:t>Organic Matter</a:t>
            </a:r>
          </a:p>
          <a:p>
            <a:pPr algn="ctr"/>
            <a:r>
              <a:rPr lang="en-US" sz="2000" b="1">
                <a:solidFill>
                  <a:schemeClr val="bg2">
                    <a:lumMod val="25000"/>
                  </a:schemeClr>
                </a:solidFill>
              </a:rPr>
              <a:t>Turnover</a:t>
            </a:r>
          </a:p>
        </p:txBody>
      </p:sp>
      <p:sp>
        <p:nvSpPr>
          <p:cNvPr id="13" name="TextBox 12">
            <a:extLst>
              <a:ext uri="{FF2B5EF4-FFF2-40B4-BE49-F238E27FC236}">
                <a16:creationId xmlns:a16="http://schemas.microsoft.com/office/drawing/2014/main" id="{AA77B218-6787-4B67-B47F-25538953CB48}"/>
              </a:ext>
            </a:extLst>
          </p:cNvPr>
          <p:cNvSpPr txBox="1"/>
          <p:nvPr/>
        </p:nvSpPr>
        <p:spPr>
          <a:xfrm>
            <a:off x="4100739" y="3647353"/>
            <a:ext cx="2171749" cy="707886"/>
          </a:xfrm>
          <a:prstGeom prst="rect">
            <a:avLst/>
          </a:prstGeom>
          <a:noFill/>
        </p:spPr>
        <p:txBody>
          <a:bodyPr wrap="none" rtlCol="0">
            <a:spAutoFit/>
          </a:bodyPr>
          <a:lstStyle/>
          <a:p>
            <a:pPr algn="ctr"/>
            <a:r>
              <a:rPr lang="en-US" sz="2000" b="1">
                <a:solidFill>
                  <a:srgbClr val="00529D"/>
                </a:solidFill>
              </a:rPr>
              <a:t>Improved Nutrient</a:t>
            </a:r>
          </a:p>
          <a:p>
            <a:pPr algn="ctr"/>
            <a:r>
              <a:rPr lang="en-US" sz="2000" b="1">
                <a:solidFill>
                  <a:srgbClr val="00529D"/>
                </a:solidFill>
              </a:rPr>
              <a:t>Cycling</a:t>
            </a:r>
          </a:p>
        </p:txBody>
      </p:sp>
      <p:sp>
        <p:nvSpPr>
          <p:cNvPr id="14" name="TextBox 13">
            <a:extLst>
              <a:ext uri="{FF2B5EF4-FFF2-40B4-BE49-F238E27FC236}">
                <a16:creationId xmlns:a16="http://schemas.microsoft.com/office/drawing/2014/main" id="{164822B2-A465-4F49-8925-AFF3234A0464}"/>
              </a:ext>
            </a:extLst>
          </p:cNvPr>
          <p:cNvSpPr txBox="1"/>
          <p:nvPr/>
        </p:nvSpPr>
        <p:spPr>
          <a:xfrm>
            <a:off x="5111419" y="2589520"/>
            <a:ext cx="1654748" cy="707886"/>
          </a:xfrm>
          <a:prstGeom prst="rect">
            <a:avLst/>
          </a:prstGeom>
          <a:noFill/>
        </p:spPr>
        <p:txBody>
          <a:bodyPr wrap="none" rtlCol="0">
            <a:spAutoFit/>
          </a:bodyPr>
          <a:lstStyle/>
          <a:p>
            <a:pPr algn="ctr"/>
            <a:r>
              <a:rPr lang="en-US" sz="2000" b="1">
                <a:solidFill>
                  <a:schemeClr val="bg2">
                    <a:lumMod val="25000"/>
                  </a:schemeClr>
                </a:solidFill>
              </a:rPr>
              <a:t>Improved Soil</a:t>
            </a:r>
          </a:p>
          <a:p>
            <a:pPr algn="ctr"/>
            <a:r>
              <a:rPr lang="en-US" sz="2000" b="1">
                <a:solidFill>
                  <a:schemeClr val="bg2">
                    <a:lumMod val="25000"/>
                  </a:schemeClr>
                </a:solidFill>
              </a:rPr>
              <a:t>Structure</a:t>
            </a:r>
          </a:p>
        </p:txBody>
      </p:sp>
      <p:sp>
        <p:nvSpPr>
          <p:cNvPr id="15" name="TextBox 14">
            <a:extLst>
              <a:ext uri="{FF2B5EF4-FFF2-40B4-BE49-F238E27FC236}">
                <a16:creationId xmlns:a16="http://schemas.microsoft.com/office/drawing/2014/main" id="{6F80A546-E76C-4F77-AE5A-5066D72FDBD6}"/>
              </a:ext>
            </a:extLst>
          </p:cNvPr>
          <p:cNvSpPr txBox="1"/>
          <p:nvPr/>
        </p:nvSpPr>
        <p:spPr>
          <a:xfrm>
            <a:off x="6062958" y="1550665"/>
            <a:ext cx="1923668" cy="707886"/>
          </a:xfrm>
          <a:prstGeom prst="rect">
            <a:avLst/>
          </a:prstGeom>
          <a:noFill/>
        </p:spPr>
        <p:txBody>
          <a:bodyPr wrap="none" rtlCol="0">
            <a:spAutoFit/>
          </a:bodyPr>
          <a:lstStyle/>
          <a:p>
            <a:pPr algn="ctr"/>
            <a:r>
              <a:rPr lang="en-US" sz="2000" b="1">
                <a:solidFill>
                  <a:srgbClr val="00529D"/>
                </a:solidFill>
              </a:rPr>
              <a:t>Improved Water</a:t>
            </a:r>
          </a:p>
          <a:p>
            <a:pPr algn="ctr"/>
            <a:r>
              <a:rPr lang="en-US" sz="2000" b="1">
                <a:solidFill>
                  <a:srgbClr val="00529D"/>
                </a:solidFill>
              </a:rPr>
              <a:t>Availability</a:t>
            </a:r>
          </a:p>
        </p:txBody>
      </p:sp>
      <p:grpSp>
        <p:nvGrpSpPr>
          <p:cNvPr id="19" name="Group 18">
            <a:extLst>
              <a:ext uri="{FF2B5EF4-FFF2-40B4-BE49-F238E27FC236}">
                <a16:creationId xmlns:a16="http://schemas.microsoft.com/office/drawing/2014/main" id="{2481D4B6-1DEB-47BB-BAA5-02DB9868454C}"/>
              </a:ext>
            </a:extLst>
          </p:cNvPr>
          <p:cNvGrpSpPr/>
          <p:nvPr/>
        </p:nvGrpSpPr>
        <p:grpSpPr>
          <a:xfrm>
            <a:off x="2797914" y="241332"/>
            <a:ext cx="960539" cy="4862499"/>
            <a:chOff x="2797914" y="241332"/>
            <a:chExt cx="960539" cy="4862499"/>
          </a:xfrm>
        </p:grpSpPr>
        <p:sp>
          <p:nvSpPr>
            <p:cNvPr id="17" name="Arrow: Up 16">
              <a:extLst>
                <a:ext uri="{FF2B5EF4-FFF2-40B4-BE49-F238E27FC236}">
                  <a16:creationId xmlns:a16="http://schemas.microsoft.com/office/drawing/2014/main" id="{F547A7CD-DBF7-4B7F-A5E3-576630E1B582}"/>
                </a:ext>
              </a:extLst>
            </p:cNvPr>
            <p:cNvSpPr/>
            <p:nvPr/>
          </p:nvSpPr>
          <p:spPr>
            <a:xfrm rot="2632635">
              <a:off x="2797914" y="241332"/>
              <a:ext cx="960539" cy="4862499"/>
            </a:xfrm>
            <a:prstGeom prst="upArrow">
              <a:avLst/>
            </a:prstGeom>
            <a:gradFill flip="none" rotWithShape="1">
              <a:gsLst>
                <a:gs pos="0">
                  <a:schemeClr val="accent6">
                    <a:lumMod val="75000"/>
                  </a:schemeClr>
                </a:gs>
                <a:gs pos="94000">
                  <a:schemeClr val="bg1">
                    <a:lumMod val="95000"/>
                  </a:schemeClr>
                </a:gs>
                <a:gs pos="100000">
                  <a:schemeClr val="bg1">
                    <a:lumMod val="95000"/>
                  </a:schemeClr>
                </a:gs>
              </a:gsLst>
              <a:lin ang="5400000" scaled="1"/>
              <a:tileRect/>
            </a:gradFill>
            <a:ln>
              <a:no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DE9FF021-80F0-4714-9119-47DFA5CCDB5D}"/>
                </a:ext>
              </a:extLst>
            </p:cNvPr>
            <p:cNvSpPr txBox="1"/>
            <p:nvPr/>
          </p:nvSpPr>
          <p:spPr>
            <a:xfrm rot="18855209">
              <a:off x="2617635" y="2441749"/>
              <a:ext cx="1293175" cy="461665"/>
            </a:xfrm>
            <a:prstGeom prst="rect">
              <a:avLst/>
            </a:prstGeom>
            <a:noFill/>
          </p:spPr>
          <p:txBody>
            <a:bodyPr wrap="none" rtlCol="0">
              <a:spAutoFit/>
            </a:bodyPr>
            <a:lstStyle/>
            <a:p>
              <a:pPr algn="ctr"/>
              <a:r>
                <a:rPr lang="en-US" sz="2400">
                  <a:solidFill>
                    <a:schemeClr val="tx1">
                      <a:lumMod val="85000"/>
                      <a:lumOff val="15000"/>
                    </a:schemeClr>
                  </a:solidFill>
                </a:rPr>
                <a:t>Visibility</a:t>
              </a:r>
            </a:p>
          </p:txBody>
        </p:sp>
      </p:grpSp>
      <p:sp>
        <p:nvSpPr>
          <p:cNvPr id="18" name="TextBox 17">
            <a:extLst>
              <a:ext uri="{FF2B5EF4-FFF2-40B4-BE49-F238E27FC236}">
                <a16:creationId xmlns:a16="http://schemas.microsoft.com/office/drawing/2014/main" id="{285D6E41-3DA9-4774-B6D9-32C7557419B7}"/>
              </a:ext>
            </a:extLst>
          </p:cNvPr>
          <p:cNvSpPr txBox="1"/>
          <p:nvPr/>
        </p:nvSpPr>
        <p:spPr>
          <a:xfrm>
            <a:off x="7042558" y="3182778"/>
            <a:ext cx="1471301" cy="246221"/>
          </a:xfrm>
          <a:prstGeom prst="rect">
            <a:avLst/>
          </a:prstGeom>
          <a:noFill/>
        </p:spPr>
        <p:txBody>
          <a:bodyPr wrap="square" rtlCol="0">
            <a:spAutoFit/>
          </a:bodyPr>
          <a:lstStyle/>
          <a:p>
            <a:r>
              <a:rPr lang="en-US" sz="1000">
                <a:solidFill>
                  <a:schemeClr val="bg1">
                    <a:lumMod val="50000"/>
                  </a:schemeClr>
                </a:solidFill>
              </a:rPr>
              <a:t>Noticeable Change</a:t>
            </a:r>
          </a:p>
        </p:txBody>
      </p:sp>
    </p:spTree>
    <p:extLst>
      <p:ext uri="{BB962C8B-B14F-4D97-AF65-F5344CB8AC3E}">
        <p14:creationId xmlns:p14="http://schemas.microsoft.com/office/powerpoint/2010/main" val="1925087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100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D6659-45B3-8BA9-4F51-7A765B9DCBE4}"/>
              </a:ext>
            </a:extLst>
          </p:cNvPr>
          <p:cNvSpPr>
            <a:spLocks noGrp="1"/>
          </p:cNvSpPr>
          <p:nvPr>
            <p:ph type="title"/>
          </p:nvPr>
        </p:nvSpPr>
        <p:spPr/>
        <p:txBody>
          <a:bodyPr/>
          <a:lstStyle/>
          <a:p>
            <a:r>
              <a:rPr lang="en-US">
                <a:cs typeface="Calibri Light"/>
              </a:rPr>
              <a:t>Rangeland</a:t>
            </a:r>
            <a:endParaRPr lang="en-US"/>
          </a:p>
        </p:txBody>
      </p:sp>
      <p:sp>
        <p:nvSpPr>
          <p:cNvPr id="3" name="Content Placeholder 2">
            <a:extLst>
              <a:ext uri="{FF2B5EF4-FFF2-40B4-BE49-F238E27FC236}">
                <a16:creationId xmlns:a16="http://schemas.microsoft.com/office/drawing/2014/main" id="{BF08250A-336F-D330-30E1-61EDE698487F}"/>
              </a:ext>
            </a:extLst>
          </p:cNvPr>
          <p:cNvSpPr>
            <a:spLocks noGrp="1"/>
          </p:cNvSpPr>
          <p:nvPr>
            <p:ph sz="half" idx="1"/>
          </p:nvPr>
        </p:nvSpPr>
        <p:spPr>
          <a:xfrm>
            <a:off x="397093" y="1120580"/>
            <a:ext cx="3381647" cy="5100452"/>
          </a:xfrm>
        </p:spPr>
        <p:txBody>
          <a:bodyPr vert="horz" lIns="91440" tIns="45720" rIns="91440" bIns="45720" rtlCol="0" anchor="t">
            <a:normAutofit lnSpcReduction="10000"/>
          </a:bodyPr>
          <a:lstStyle/>
          <a:p>
            <a:pPr marL="0" indent="0">
              <a:buNone/>
            </a:pPr>
            <a:r>
              <a:rPr lang="en-US" dirty="0">
                <a:latin typeface="Calibri Light"/>
                <a:cs typeface="Calibri Light"/>
              </a:rPr>
              <a:t>Rangeland</a:t>
            </a:r>
          </a:p>
          <a:p>
            <a:r>
              <a:rPr lang="en-US" dirty="0">
                <a:latin typeface="Calibri Light"/>
                <a:cs typeface="Calibri Light"/>
              </a:rPr>
              <a:t>Low inputs</a:t>
            </a:r>
          </a:p>
          <a:p>
            <a:r>
              <a:rPr lang="en-US" dirty="0">
                <a:latin typeface="Calibri Light"/>
                <a:cs typeface="Calibri Light"/>
              </a:rPr>
              <a:t>Low to moderate stock densities</a:t>
            </a:r>
            <a:endParaRPr lang="en-US" dirty="0"/>
          </a:p>
          <a:p>
            <a:r>
              <a:rPr lang="en-US" dirty="0">
                <a:latin typeface="Calibri Light"/>
                <a:cs typeface="Calibri Light"/>
              </a:rPr>
              <a:t>Three goals:</a:t>
            </a:r>
            <a:endParaRPr lang="en-US" dirty="0"/>
          </a:p>
          <a:p>
            <a:pPr lvl="1"/>
            <a:r>
              <a:rPr lang="en-US" dirty="0">
                <a:solidFill>
                  <a:srgbClr val="00529D"/>
                </a:solidFill>
                <a:latin typeface="Calibri Light"/>
                <a:cs typeface="Calibri Light"/>
              </a:rPr>
              <a:t>Proper stocking</a:t>
            </a:r>
          </a:p>
          <a:p>
            <a:pPr lvl="1"/>
            <a:r>
              <a:rPr lang="en-US" dirty="0">
                <a:solidFill>
                  <a:srgbClr val="00529D"/>
                </a:solidFill>
                <a:latin typeface="Calibri Light"/>
                <a:cs typeface="Calibri Light"/>
              </a:rPr>
              <a:t>Adequate recovery</a:t>
            </a:r>
          </a:p>
          <a:p>
            <a:pPr lvl="1"/>
            <a:r>
              <a:rPr lang="en-US" dirty="0">
                <a:solidFill>
                  <a:srgbClr val="00529D"/>
                </a:solidFill>
                <a:latin typeface="Calibri Light"/>
                <a:cs typeface="Calibri Light"/>
              </a:rPr>
              <a:t>Change season of use</a:t>
            </a:r>
          </a:p>
          <a:p>
            <a:r>
              <a:rPr lang="en-US" dirty="0">
                <a:latin typeface="Calibri Light"/>
                <a:cs typeface="Calibri Light"/>
              </a:rPr>
              <a:t>Maximizing diversity is most effective principle</a:t>
            </a:r>
            <a:endParaRPr lang="en-US" dirty="0">
              <a:solidFill>
                <a:srgbClr val="00529D"/>
              </a:solidFill>
            </a:endParaRPr>
          </a:p>
        </p:txBody>
      </p:sp>
      <p:sp>
        <p:nvSpPr>
          <p:cNvPr id="5" name="Footer Placeholder 4">
            <a:extLst>
              <a:ext uri="{FF2B5EF4-FFF2-40B4-BE49-F238E27FC236}">
                <a16:creationId xmlns:a16="http://schemas.microsoft.com/office/drawing/2014/main" id="{7196ABFA-CE82-2999-079C-01D767D85F3B}"/>
              </a:ext>
            </a:extLst>
          </p:cNvPr>
          <p:cNvSpPr>
            <a:spLocks noGrp="1"/>
          </p:cNvSpPr>
          <p:nvPr>
            <p:ph type="ftr" sz="quarter" idx="11"/>
          </p:nvPr>
        </p:nvSpPr>
        <p:spPr/>
        <p:txBody>
          <a:bodyPr/>
          <a:lstStyle/>
          <a:p>
            <a:r>
              <a:rPr lang="en-US"/>
              <a:t>NRCS | SHD | Introduction to Soil Health | v3.0</a:t>
            </a:r>
          </a:p>
        </p:txBody>
      </p:sp>
      <p:pic>
        <p:nvPicPr>
          <p:cNvPr id="9" name="Content Placeholder 8" descr="A group of cows in a field&#10;&#10;Description automatically generated">
            <a:extLst>
              <a:ext uri="{FF2B5EF4-FFF2-40B4-BE49-F238E27FC236}">
                <a16:creationId xmlns:a16="http://schemas.microsoft.com/office/drawing/2014/main" id="{C951897E-3890-F01A-CBD5-2ADE181BD208}"/>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778740" y="1850318"/>
            <a:ext cx="5193018" cy="3427075"/>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934713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D3ECB-B4DA-5C84-A695-45A555CF4414}"/>
              </a:ext>
            </a:extLst>
          </p:cNvPr>
          <p:cNvSpPr>
            <a:spLocks noGrp="1"/>
          </p:cNvSpPr>
          <p:nvPr>
            <p:ph type="title"/>
          </p:nvPr>
        </p:nvSpPr>
        <p:spPr/>
        <p:txBody>
          <a:bodyPr/>
          <a:lstStyle/>
          <a:p>
            <a:r>
              <a:rPr lang="en-US">
                <a:cs typeface="Calibri Light"/>
              </a:rPr>
              <a:t>Pasture</a:t>
            </a:r>
            <a:endParaRPr lang="en-US"/>
          </a:p>
        </p:txBody>
      </p:sp>
      <p:pic>
        <p:nvPicPr>
          <p:cNvPr id="8" name="Content Placeholder 7" descr="A cow in a field&#10;&#10;Description automatically generated">
            <a:extLst>
              <a:ext uri="{FF2B5EF4-FFF2-40B4-BE49-F238E27FC236}">
                <a16:creationId xmlns:a16="http://schemas.microsoft.com/office/drawing/2014/main" id="{5BFF5FB4-681B-CD17-E29B-7B8D50E8DD2B}"/>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rot="5400000">
            <a:off x="-121104" y="1812240"/>
            <a:ext cx="4956175" cy="3717131"/>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
        <p:nvSpPr>
          <p:cNvPr id="5" name="Footer Placeholder 4">
            <a:extLst>
              <a:ext uri="{FF2B5EF4-FFF2-40B4-BE49-F238E27FC236}">
                <a16:creationId xmlns:a16="http://schemas.microsoft.com/office/drawing/2014/main" id="{BD0F20A0-407B-3BAF-7AEB-489B92A8F5A2}"/>
              </a:ext>
            </a:extLst>
          </p:cNvPr>
          <p:cNvSpPr>
            <a:spLocks noGrp="1"/>
          </p:cNvSpPr>
          <p:nvPr>
            <p:ph type="ftr" sz="quarter" idx="11"/>
          </p:nvPr>
        </p:nvSpPr>
        <p:spPr/>
        <p:txBody>
          <a:bodyPr/>
          <a:lstStyle/>
          <a:p>
            <a:r>
              <a:rPr lang="en-US"/>
              <a:t>NRCS | SHD | Introduction to Soil Health | v3.0</a:t>
            </a:r>
          </a:p>
        </p:txBody>
      </p:sp>
      <p:sp>
        <p:nvSpPr>
          <p:cNvPr id="6" name="Content Placeholder 3">
            <a:extLst>
              <a:ext uri="{FF2B5EF4-FFF2-40B4-BE49-F238E27FC236}">
                <a16:creationId xmlns:a16="http://schemas.microsoft.com/office/drawing/2014/main" id="{D16C6FAF-C2AA-EA99-585A-ADF88C9998C1}"/>
              </a:ext>
            </a:extLst>
          </p:cNvPr>
          <p:cNvSpPr txBox="1">
            <a:spLocks/>
          </p:cNvSpPr>
          <p:nvPr/>
        </p:nvSpPr>
        <p:spPr>
          <a:xfrm>
            <a:off x="4781550" y="1374371"/>
            <a:ext cx="3886200" cy="495499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29D"/>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SzPct val="60000"/>
              <a:buFont typeface="Wingdings" panose="05000000000000000000" pitchFamily="2" charset="2"/>
              <a:buChar char="§"/>
              <a:defRPr sz="2400" kern="1200">
                <a:solidFill>
                  <a:schemeClr val="bg2">
                    <a:lumMod val="25000"/>
                  </a:schemeClr>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94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atin typeface="Calibri Light"/>
                <a:cs typeface="Calibri Light"/>
              </a:rPr>
              <a:t>Pasture</a:t>
            </a:r>
          </a:p>
          <a:p>
            <a:r>
              <a:rPr lang="en-US">
                <a:latin typeface="Calibri Light"/>
                <a:cs typeface="Calibri Light"/>
              </a:rPr>
              <a:t>Often higher inputs</a:t>
            </a:r>
          </a:p>
          <a:p>
            <a:r>
              <a:rPr lang="en-US">
                <a:latin typeface="Calibri Light"/>
                <a:cs typeface="Calibri Light"/>
              </a:rPr>
              <a:t>Moderate to high stock densities</a:t>
            </a:r>
          </a:p>
          <a:p>
            <a:r>
              <a:rPr lang="en-US">
                <a:latin typeface="Calibri Light"/>
                <a:cs typeface="Calibri Light"/>
              </a:rPr>
              <a:t>Three goals:</a:t>
            </a:r>
          </a:p>
          <a:p>
            <a:pPr lvl="1"/>
            <a:r>
              <a:rPr lang="en-US">
                <a:solidFill>
                  <a:srgbClr val="00529D"/>
                </a:solidFill>
                <a:latin typeface="Calibri Light"/>
                <a:cs typeface="Calibri Light"/>
              </a:rPr>
              <a:t>Proper stocking</a:t>
            </a:r>
          </a:p>
          <a:p>
            <a:pPr lvl="1">
              <a:buFont typeface="Wingdings" panose="020B0604020202020204" pitchFamily="34" charset="0"/>
              <a:buChar char="§"/>
            </a:pPr>
            <a:r>
              <a:rPr lang="en-US">
                <a:solidFill>
                  <a:srgbClr val="00529D"/>
                </a:solidFill>
                <a:latin typeface="Calibri Light"/>
                <a:cs typeface="Calibri Light"/>
              </a:rPr>
              <a:t>Adequate recovery</a:t>
            </a:r>
          </a:p>
          <a:p>
            <a:pPr lvl="1">
              <a:buFont typeface="Wingdings" panose="020B0604020202020204" pitchFamily="34" charset="0"/>
              <a:buChar char="§"/>
            </a:pPr>
            <a:r>
              <a:rPr lang="en-US">
                <a:solidFill>
                  <a:srgbClr val="00529D"/>
                </a:solidFill>
                <a:latin typeface="Calibri Light"/>
                <a:cs typeface="Calibri Light"/>
              </a:rPr>
              <a:t>Change season of use</a:t>
            </a:r>
          </a:p>
          <a:p>
            <a:r>
              <a:rPr lang="en-US">
                <a:latin typeface="Calibri Light"/>
                <a:cs typeface="Calibri Light"/>
              </a:rPr>
              <a:t>Optimizing disturbance is most effective principle</a:t>
            </a:r>
          </a:p>
        </p:txBody>
      </p:sp>
      <p:sp>
        <p:nvSpPr>
          <p:cNvPr id="9" name="TextBox 8">
            <a:extLst>
              <a:ext uri="{FF2B5EF4-FFF2-40B4-BE49-F238E27FC236}">
                <a16:creationId xmlns:a16="http://schemas.microsoft.com/office/drawing/2014/main" id="{BA9E6821-FF72-8BF0-BF3C-E5CA12229842}"/>
              </a:ext>
            </a:extLst>
          </p:cNvPr>
          <p:cNvSpPr txBox="1"/>
          <p:nvPr/>
        </p:nvSpPr>
        <p:spPr>
          <a:xfrm>
            <a:off x="2908663" y="6169708"/>
            <a:ext cx="1136073" cy="646331"/>
          </a:xfrm>
          <a:prstGeom prst="rect">
            <a:avLst/>
          </a:prstGeom>
          <a:noFill/>
        </p:spPr>
        <p:txBody>
          <a:bodyPr wrap="square" rtlCol="0">
            <a:spAutoFit/>
          </a:bodyPr>
          <a:lstStyle/>
          <a:p>
            <a:r>
              <a:rPr lang="en-US" dirty="0"/>
              <a:t>Photo RJ </a:t>
            </a:r>
            <a:r>
              <a:rPr lang="en-US" dirty="0" err="1"/>
              <a:t>Dake</a:t>
            </a:r>
            <a:endParaRPr lang="en-US" dirty="0"/>
          </a:p>
        </p:txBody>
      </p:sp>
      <p:pic>
        <p:nvPicPr>
          <p:cNvPr id="10" name="Picture 9" descr="A herd of black cows in a field&#10;&#10;Description automatically generated">
            <a:extLst>
              <a:ext uri="{FF2B5EF4-FFF2-40B4-BE49-F238E27FC236}">
                <a16:creationId xmlns:a16="http://schemas.microsoft.com/office/drawing/2014/main" id="{63A26DDF-56A3-614D-2EF2-7FF4C51A95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27325" y="427341"/>
            <a:ext cx="4859383" cy="3644537"/>
          </a:xfrm>
          <a:prstGeom prst="rect">
            <a:avLst/>
          </a:prstGeom>
        </p:spPr>
      </p:pic>
    </p:spTree>
    <p:extLst>
      <p:ext uri="{BB962C8B-B14F-4D97-AF65-F5344CB8AC3E}">
        <p14:creationId xmlns:p14="http://schemas.microsoft.com/office/powerpoint/2010/main" val="6449342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A9EBC-AEB9-2A05-5E3F-ECD1F9D19DAD}"/>
              </a:ext>
            </a:extLst>
          </p:cNvPr>
          <p:cNvSpPr>
            <a:spLocks noGrp="1"/>
          </p:cNvSpPr>
          <p:nvPr>
            <p:ph type="title"/>
          </p:nvPr>
        </p:nvSpPr>
        <p:spPr/>
        <p:txBody>
          <a:bodyPr/>
          <a:lstStyle/>
          <a:p>
            <a:r>
              <a:rPr lang="en-US">
                <a:cs typeface="Calibri Light"/>
              </a:rPr>
              <a:t>Urban Agriculture</a:t>
            </a:r>
            <a:endParaRPr lang="en-US"/>
          </a:p>
        </p:txBody>
      </p:sp>
      <p:sp>
        <p:nvSpPr>
          <p:cNvPr id="3" name="Content Placeholder 2">
            <a:extLst>
              <a:ext uri="{FF2B5EF4-FFF2-40B4-BE49-F238E27FC236}">
                <a16:creationId xmlns:a16="http://schemas.microsoft.com/office/drawing/2014/main" id="{1FD8BD04-953D-4AE1-5815-EA6747A5607B}"/>
              </a:ext>
            </a:extLst>
          </p:cNvPr>
          <p:cNvSpPr>
            <a:spLocks noGrp="1"/>
          </p:cNvSpPr>
          <p:nvPr>
            <p:ph sz="half" idx="1"/>
          </p:nvPr>
        </p:nvSpPr>
        <p:spPr>
          <a:xfrm>
            <a:off x="197576" y="1221971"/>
            <a:ext cx="4278085" cy="5281564"/>
          </a:xfrm>
        </p:spPr>
        <p:txBody>
          <a:bodyPr vert="horz" lIns="91440" tIns="45720" rIns="91440" bIns="45720" rtlCol="0" anchor="t">
            <a:normAutofit/>
          </a:bodyPr>
          <a:lstStyle/>
          <a:p>
            <a:r>
              <a:rPr lang="en-US">
                <a:latin typeface="Calibri Light"/>
                <a:cs typeface="Calibri Light"/>
              </a:rPr>
              <a:t>Small-scale, intensively managed systems</a:t>
            </a:r>
          </a:p>
          <a:p>
            <a:r>
              <a:rPr lang="en-US">
                <a:latin typeface="Calibri Light"/>
                <a:cs typeface="Calibri Light"/>
              </a:rPr>
              <a:t>SH conservation practices can work well at small scales. </a:t>
            </a:r>
            <a:endParaRPr lang="en-US"/>
          </a:p>
          <a:p>
            <a:r>
              <a:rPr lang="en-US">
                <a:latin typeface="Calibri Light"/>
                <a:cs typeface="Calibri Light"/>
              </a:rPr>
              <a:t>Urban soils are highly variable.  SH can be good or very poor. </a:t>
            </a:r>
          </a:p>
          <a:p>
            <a:r>
              <a:rPr lang="en-US">
                <a:latin typeface="Calibri Light"/>
                <a:cs typeface="Calibri Light"/>
              </a:rPr>
              <a:t>Soil contamination by heavy metals and organic compounds is a common concern. </a:t>
            </a:r>
          </a:p>
        </p:txBody>
      </p:sp>
      <p:pic>
        <p:nvPicPr>
          <p:cNvPr id="6" name="Content Placeholder 5">
            <a:extLst>
              <a:ext uri="{FF2B5EF4-FFF2-40B4-BE49-F238E27FC236}">
                <a16:creationId xmlns:a16="http://schemas.microsoft.com/office/drawing/2014/main" id="{AE47EC00-DD6E-50C1-35D1-F08129553B78}"/>
              </a:ext>
            </a:extLst>
          </p:cNvPr>
          <p:cNvPicPr>
            <a:picLocks noGrp="1" noChangeAspect="1"/>
          </p:cNvPicPr>
          <p:nvPr>
            <p:ph sz="half" idx="2"/>
          </p:nvPr>
        </p:nvPicPr>
        <p:blipFill>
          <a:blip r:embed="rId3"/>
          <a:stretch>
            <a:fillRect/>
          </a:stretch>
        </p:blipFill>
        <p:spPr>
          <a:xfrm>
            <a:off x="4674563" y="854340"/>
            <a:ext cx="4310804" cy="2537834"/>
          </a:xfrm>
        </p:spPr>
      </p:pic>
      <p:sp>
        <p:nvSpPr>
          <p:cNvPr id="5" name="Footer Placeholder 4">
            <a:extLst>
              <a:ext uri="{FF2B5EF4-FFF2-40B4-BE49-F238E27FC236}">
                <a16:creationId xmlns:a16="http://schemas.microsoft.com/office/drawing/2014/main" id="{1DB6A7EA-E15A-6A91-954B-4E09C340BF9E}"/>
              </a:ext>
            </a:extLst>
          </p:cNvPr>
          <p:cNvSpPr>
            <a:spLocks noGrp="1"/>
          </p:cNvSpPr>
          <p:nvPr>
            <p:ph type="ftr" sz="quarter" idx="11"/>
          </p:nvPr>
        </p:nvSpPr>
        <p:spPr/>
        <p:txBody>
          <a:bodyPr/>
          <a:lstStyle/>
          <a:p>
            <a:r>
              <a:rPr lang="en-US"/>
              <a:t>NRCS | SHD | Introduction to Soil Health | v3.0</a:t>
            </a:r>
          </a:p>
        </p:txBody>
      </p:sp>
      <p:pic>
        <p:nvPicPr>
          <p:cNvPr id="7" name="Picture 6">
            <a:extLst>
              <a:ext uri="{FF2B5EF4-FFF2-40B4-BE49-F238E27FC236}">
                <a16:creationId xmlns:a16="http://schemas.microsoft.com/office/drawing/2014/main" id="{57956BC5-E3FA-DA2C-6D96-454AF755B031}"/>
              </a:ext>
            </a:extLst>
          </p:cNvPr>
          <p:cNvPicPr>
            <a:picLocks noChangeAspect="1"/>
          </p:cNvPicPr>
          <p:nvPr/>
        </p:nvPicPr>
        <p:blipFill>
          <a:blip r:embed="rId4"/>
          <a:stretch>
            <a:fillRect/>
          </a:stretch>
        </p:blipFill>
        <p:spPr>
          <a:xfrm>
            <a:off x="4707293" y="3474720"/>
            <a:ext cx="4262224" cy="3200400"/>
          </a:xfrm>
          <a:prstGeom prst="rect">
            <a:avLst/>
          </a:prstGeom>
        </p:spPr>
      </p:pic>
      <p:pic>
        <p:nvPicPr>
          <p:cNvPr id="8" name="Picture 7" descr="A person and person in a garden&#10;&#10;Description automatically generated">
            <a:extLst>
              <a:ext uri="{FF2B5EF4-FFF2-40B4-BE49-F238E27FC236}">
                <a16:creationId xmlns:a16="http://schemas.microsoft.com/office/drawing/2014/main" id="{8B63770B-07B4-F0CE-6EE4-AE99DEDD48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48406" y="-365125"/>
            <a:ext cx="4442456" cy="6858000"/>
          </a:xfrm>
          <a:prstGeom prst="rect">
            <a:avLst/>
          </a:prstGeom>
        </p:spPr>
      </p:pic>
    </p:spTree>
    <p:extLst>
      <p:ext uri="{BB962C8B-B14F-4D97-AF65-F5344CB8AC3E}">
        <p14:creationId xmlns:p14="http://schemas.microsoft.com/office/powerpoint/2010/main" val="33723172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1AC6A30-4F22-4C0F-B278-19C5B8A80C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B4335AD-65B1-44E4-90AF-264024FE4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E35CBB-87AF-597B-BFF0-8FB4666FD542}"/>
              </a:ext>
            </a:extLst>
          </p:cNvPr>
          <p:cNvSpPr>
            <a:spLocks noGrp="1"/>
          </p:cNvSpPr>
          <p:nvPr>
            <p:ph type="title"/>
          </p:nvPr>
        </p:nvSpPr>
        <p:spPr>
          <a:xfrm>
            <a:off x="2761794" y="176110"/>
            <a:ext cx="3200400" cy="1351472"/>
          </a:xfrm>
        </p:spPr>
        <p:txBody>
          <a:bodyPr vert="horz" lIns="91440" tIns="45720" rIns="91440" bIns="45720" rtlCol="0" anchor="ctr">
            <a:normAutofit/>
          </a:bodyPr>
          <a:lstStyle/>
          <a:p>
            <a:r>
              <a:rPr lang="en-US" kern="1200" dirty="0">
                <a:latin typeface="+mj-lt"/>
                <a:ea typeface="+mj-ea"/>
                <a:cs typeface="+mj-cs"/>
              </a:rPr>
              <a:t>Forest</a:t>
            </a:r>
          </a:p>
        </p:txBody>
      </p:sp>
      <p:pic>
        <p:nvPicPr>
          <p:cNvPr id="9" name="Picture 8" descr="Two men standing in a forest&#10;&#10;Description automatically generated">
            <a:extLst>
              <a:ext uri="{FF2B5EF4-FFF2-40B4-BE49-F238E27FC236}">
                <a16:creationId xmlns:a16="http://schemas.microsoft.com/office/drawing/2014/main" id="{1B4D7643-7985-8528-29FB-73D156241E1A}"/>
              </a:ext>
            </a:extLst>
          </p:cNvPr>
          <p:cNvPicPr>
            <a:picLocks noChangeAspect="1"/>
          </p:cNvPicPr>
          <p:nvPr/>
        </p:nvPicPr>
        <p:blipFill>
          <a:blip r:embed="rId3">
            <a:extLst>
              <a:ext uri="{28A0092B-C50C-407E-A947-70E740481C1C}">
                <a14:useLocalDpi xmlns:a14="http://schemas.microsoft.com/office/drawing/2010/main" val="0"/>
              </a:ext>
            </a:extLst>
          </a:blip>
          <a:srcRect l="23183" r="16268"/>
          <a:stretch/>
        </p:blipFill>
        <p:spPr>
          <a:xfrm>
            <a:off x="2" y="1049131"/>
            <a:ext cx="2347751" cy="5808871"/>
          </a:xfrm>
          <a:custGeom>
            <a:avLst/>
            <a:gdLst/>
            <a:ahLst/>
            <a:cxnLst/>
            <a:rect l="l" t="t" r="r" b="b"/>
            <a:pathLst>
              <a:path w="3695699" h="6858001">
                <a:moveTo>
                  <a:pt x="0" y="0"/>
                </a:moveTo>
                <a:lnTo>
                  <a:pt x="3435129" y="0"/>
                </a:lnTo>
                <a:lnTo>
                  <a:pt x="3430599" y="17349"/>
                </a:lnTo>
                <a:cubicBezTo>
                  <a:pt x="3437542" y="19835"/>
                  <a:pt x="3423757" y="30822"/>
                  <a:pt x="3427683" y="38871"/>
                </a:cubicBezTo>
                <a:cubicBezTo>
                  <a:pt x="3431230" y="44698"/>
                  <a:pt x="3427877" y="49388"/>
                  <a:pt x="3427096" y="55116"/>
                </a:cubicBezTo>
                <a:cubicBezTo>
                  <a:pt x="3429620" y="62945"/>
                  <a:pt x="3421946" y="87211"/>
                  <a:pt x="3417356" y="93331"/>
                </a:cubicBezTo>
                <a:cubicBezTo>
                  <a:pt x="3401974" y="107607"/>
                  <a:pt x="3409629" y="143436"/>
                  <a:pt x="3397765" y="155370"/>
                </a:cubicBezTo>
                <a:cubicBezTo>
                  <a:pt x="3395800" y="159886"/>
                  <a:pt x="3394789" y="164378"/>
                  <a:pt x="3394373" y="168831"/>
                </a:cubicBezTo>
                <a:lnTo>
                  <a:pt x="3394553" y="181402"/>
                </a:lnTo>
                <a:lnTo>
                  <a:pt x="3397293" y="185192"/>
                </a:lnTo>
                <a:lnTo>
                  <a:pt x="3395923" y="192756"/>
                </a:lnTo>
                <a:cubicBezTo>
                  <a:pt x="3396018" y="193497"/>
                  <a:pt x="3396112" y="194237"/>
                  <a:pt x="3396207" y="194978"/>
                </a:cubicBezTo>
                <a:cubicBezTo>
                  <a:pt x="3396531" y="199154"/>
                  <a:pt x="3396856" y="203330"/>
                  <a:pt x="3397180" y="207506"/>
                </a:cubicBezTo>
                <a:cubicBezTo>
                  <a:pt x="3382438" y="200939"/>
                  <a:pt x="3394549" y="241317"/>
                  <a:pt x="3383191" y="229051"/>
                </a:cubicBezTo>
                <a:cubicBezTo>
                  <a:pt x="3382519" y="234401"/>
                  <a:pt x="3381383" y="237332"/>
                  <a:pt x="3380194" y="239137"/>
                </a:cubicBezTo>
                <a:lnTo>
                  <a:pt x="3349267" y="310262"/>
                </a:lnTo>
                <a:lnTo>
                  <a:pt x="3344455" y="381704"/>
                </a:lnTo>
                <a:cubicBezTo>
                  <a:pt x="3343420" y="464598"/>
                  <a:pt x="3338482" y="511985"/>
                  <a:pt x="3327551" y="571873"/>
                </a:cubicBezTo>
                <a:cubicBezTo>
                  <a:pt x="3316620" y="631761"/>
                  <a:pt x="3309762" y="702429"/>
                  <a:pt x="3278869" y="741030"/>
                </a:cubicBezTo>
                <a:lnTo>
                  <a:pt x="3239259" y="957888"/>
                </a:lnTo>
                <a:cubicBezTo>
                  <a:pt x="3267597" y="1021376"/>
                  <a:pt x="3235647" y="1004478"/>
                  <a:pt x="3243890" y="1047869"/>
                </a:cubicBezTo>
                <a:cubicBezTo>
                  <a:pt x="3245988" y="1077107"/>
                  <a:pt x="3228006" y="1101189"/>
                  <a:pt x="3221700" y="1118244"/>
                </a:cubicBezTo>
                <a:cubicBezTo>
                  <a:pt x="3220198" y="1120922"/>
                  <a:pt x="3213346" y="1188569"/>
                  <a:pt x="3211078" y="1190394"/>
                </a:cubicBezTo>
                <a:cubicBezTo>
                  <a:pt x="3204899" y="1218939"/>
                  <a:pt x="3210276" y="1253036"/>
                  <a:pt x="3199704" y="1304585"/>
                </a:cubicBezTo>
                <a:cubicBezTo>
                  <a:pt x="3199438" y="1346246"/>
                  <a:pt x="3168623" y="1413431"/>
                  <a:pt x="3167741" y="1449444"/>
                </a:cubicBezTo>
                <a:cubicBezTo>
                  <a:pt x="3180911" y="1471132"/>
                  <a:pt x="3193362" y="1499173"/>
                  <a:pt x="3194410" y="1520667"/>
                </a:cubicBezTo>
                <a:cubicBezTo>
                  <a:pt x="3181228" y="1513763"/>
                  <a:pt x="3199978" y="1547097"/>
                  <a:pt x="3184473" y="1547038"/>
                </a:cubicBezTo>
                <a:cubicBezTo>
                  <a:pt x="3185153" y="1550949"/>
                  <a:pt x="3186303" y="1554741"/>
                  <a:pt x="3187573" y="1558550"/>
                </a:cubicBezTo>
                <a:lnTo>
                  <a:pt x="3188231" y="1560544"/>
                </a:lnTo>
                <a:lnTo>
                  <a:pt x="3188195" y="1568317"/>
                </a:lnTo>
                <a:lnTo>
                  <a:pt x="3191518" y="1570772"/>
                </a:lnTo>
                <a:lnTo>
                  <a:pt x="3193853" y="1582659"/>
                </a:lnTo>
                <a:cubicBezTo>
                  <a:pt x="3194213" y="1587070"/>
                  <a:pt x="3193997" y="1591769"/>
                  <a:pt x="3192857" y="1596890"/>
                </a:cubicBezTo>
                <a:cubicBezTo>
                  <a:pt x="3185716" y="1609144"/>
                  <a:pt x="3191593" y="1629575"/>
                  <a:pt x="3189686" y="1647479"/>
                </a:cubicBezTo>
                <a:lnTo>
                  <a:pt x="3187125" y="1655568"/>
                </a:lnTo>
                <a:cubicBezTo>
                  <a:pt x="3187259" y="1659315"/>
                  <a:pt x="3192418" y="1733399"/>
                  <a:pt x="3192552" y="1737146"/>
                </a:cubicBezTo>
                <a:cubicBezTo>
                  <a:pt x="3236684" y="1834597"/>
                  <a:pt x="3210475" y="1851660"/>
                  <a:pt x="3219437" y="1908917"/>
                </a:cubicBezTo>
                <a:lnTo>
                  <a:pt x="3220572" y="1915235"/>
                </a:lnTo>
                <a:cubicBezTo>
                  <a:pt x="3225642" y="1919319"/>
                  <a:pt x="3228448" y="1945519"/>
                  <a:pt x="3226946" y="1954447"/>
                </a:cubicBezTo>
                <a:cubicBezTo>
                  <a:pt x="3219553" y="1979351"/>
                  <a:pt x="3239504" y="2001442"/>
                  <a:pt x="3234148" y="2021397"/>
                </a:cubicBezTo>
                <a:cubicBezTo>
                  <a:pt x="3234224" y="2026740"/>
                  <a:pt x="3235084" y="2031233"/>
                  <a:pt x="3236424" y="2035173"/>
                </a:cubicBezTo>
                <a:lnTo>
                  <a:pt x="3241339" y="2045116"/>
                </a:lnTo>
                <a:lnTo>
                  <a:pt x="3233470" y="2098623"/>
                </a:lnTo>
                <a:cubicBezTo>
                  <a:pt x="3230495" y="2129687"/>
                  <a:pt x="3232618" y="2188321"/>
                  <a:pt x="3230016" y="2240964"/>
                </a:cubicBezTo>
                <a:cubicBezTo>
                  <a:pt x="3226602" y="2283982"/>
                  <a:pt x="3232644" y="2342030"/>
                  <a:pt x="3237809" y="2379644"/>
                </a:cubicBezTo>
                <a:cubicBezTo>
                  <a:pt x="3244462" y="2409884"/>
                  <a:pt x="3221747" y="2435219"/>
                  <a:pt x="3237054" y="2459103"/>
                </a:cubicBezTo>
                <a:cubicBezTo>
                  <a:pt x="3245536" y="2488997"/>
                  <a:pt x="3251426" y="2510390"/>
                  <a:pt x="3255285" y="2538679"/>
                </a:cubicBezTo>
                <a:cubicBezTo>
                  <a:pt x="3258296" y="2574322"/>
                  <a:pt x="3245460" y="2589819"/>
                  <a:pt x="3245073" y="2622720"/>
                </a:cubicBezTo>
                <a:lnTo>
                  <a:pt x="3252960" y="2736087"/>
                </a:lnTo>
                <a:cubicBezTo>
                  <a:pt x="3245577" y="2772183"/>
                  <a:pt x="3230063" y="2856752"/>
                  <a:pt x="3218681" y="2902964"/>
                </a:cubicBezTo>
                <a:cubicBezTo>
                  <a:pt x="3212624" y="2927969"/>
                  <a:pt x="3209733" y="2973979"/>
                  <a:pt x="3203641" y="3008786"/>
                </a:cubicBezTo>
                <a:cubicBezTo>
                  <a:pt x="3197547" y="3043595"/>
                  <a:pt x="3186644" y="3093251"/>
                  <a:pt x="3182123" y="3111815"/>
                </a:cubicBezTo>
                <a:lnTo>
                  <a:pt x="3176517" y="3120169"/>
                </a:lnTo>
                <a:lnTo>
                  <a:pt x="3177035" y="3121646"/>
                </a:lnTo>
                <a:cubicBezTo>
                  <a:pt x="3177423" y="3127588"/>
                  <a:pt x="3176129" y="3130763"/>
                  <a:pt x="3174093" y="3132705"/>
                </a:cubicBezTo>
                <a:lnTo>
                  <a:pt x="3171045" y="3134220"/>
                </a:lnTo>
                <a:lnTo>
                  <a:pt x="3168274" y="3141524"/>
                </a:lnTo>
                <a:lnTo>
                  <a:pt x="3160781" y="3155149"/>
                </a:lnTo>
                <a:cubicBezTo>
                  <a:pt x="3160949" y="3156237"/>
                  <a:pt x="3161116" y="3157326"/>
                  <a:pt x="3161284" y="3158414"/>
                </a:cubicBezTo>
                <a:lnTo>
                  <a:pt x="3152950" y="3180080"/>
                </a:lnTo>
                <a:lnTo>
                  <a:pt x="3153739" y="3180719"/>
                </a:lnTo>
                <a:cubicBezTo>
                  <a:pt x="3155321" y="3182647"/>
                  <a:pt x="3156128" y="3184999"/>
                  <a:pt x="3155342" y="3188313"/>
                </a:cubicBezTo>
                <a:cubicBezTo>
                  <a:pt x="3169797" y="3188216"/>
                  <a:pt x="3159934" y="3192271"/>
                  <a:pt x="3156340" y="3202049"/>
                </a:cubicBezTo>
                <a:cubicBezTo>
                  <a:pt x="3177988" y="3204083"/>
                  <a:pt x="3159779" y="3228842"/>
                  <a:pt x="3169832" y="3237938"/>
                </a:cubicBezTo>
                <a:cubicBezTo>
                  <a:pt x="3166705" y="3245075"/>
                  <a:pt x="3163793" y="3252659"/>
                  <a:pt x="3161244" y="3260564"/>
                </a:cubicBezTo>
                <a:lnTo>
                  <a:pt x="3160005" y="3265314"/>
                </a:lnTo>
                <a:cubicBezTo>
                  <a:pt x="3160063" y="3265371"/>
                  <a:pt x="3160124" y="3265428"/>
                  <a:pt x="3160184" y="3265486"/>
                </a:cubicBezTo>
                <a:cubicBezTo>
                  <a:pt x="3160345" y="3266694"/>
                  <a:pt x="3160101" y="3268319"/>
                  <a:pt x="3159279" y="3270659"/>
                </a:cubicBezTo>
                <a:lnTo>
                  <a:pt x="3157747" y="3273971"/>
                </a:lnTo>
                <a:lnTo>
                  <a:pt x="3155343" y="3283185"/>
                </a:lnTo>
                <a:cubicBezTo>
                  <a:pt x="3155517" y="3284422"/>
                  <a:pt x="3155689" y="3285657"/>
                  <a:pt x="3155860" y="3286893"/>
                </a:cubicBezTo>
                <a:lnTo>
                  <a:pt x="3158001" y="3289146"/>
                </a:lnTo>
                <a:lnTo>
                  <a:pt x="3157508" y="3289877"/>
                </a:lnTo>
                <a:cubicBezTo>
                  <a:pt x="3151604" y="3294411"/>
                  <a:pt x="3144966" y="3293561"/>
                  <a:pt x="3159853" y="3309833"/>
                </a:cubicBezTo>
                <a:cubicBezTo>
                  <a:pt x="3149181" y="3321561"/>
                  <a:pt x="3158789" y="3329345"/>
                  <a:pt x="3157392" y="3351579"/>
                </a:cubicBezTo>
                <a:cubicBezTo>
                  <a:pt x="3148710" y="3357083"/>
                  <a:pt x="3149361" y="3365079"/>
                  <a:pt x="3152871" y="3374240"/>
                </a:cubicBezTo>
                <a:cubicBezTo>
                  <a:pt x="3148885" y="3383513"/>
                  <a:pt x="3145239" y="3392740"/>
                  <a:pt x="3142119" y="3402557"/>
                </a:cubicBezTo>
                <a:lnTo>
                  <a:pt x="3138061" y="3419585"/>
                </a:lnTo>
                <a:lnTo>
                  <a:pt x="3139796" y="3424940"/>
                </a:lnTo>
                <a:cubicBezTo>
                  <a:pt x="3142520" y="3434326"/>
                  <a:pt x="3143300" y="3443700"/>
                  <a:pt x="3137669" y="3463264"/>
                </a:cubicBezTo>
                <a:cubicBezTo>
                  <a:pt x="3147380" y="3480689"/>
                  <a:pt x="3167781" y="3490510"/>
                  <a:pt x="3168140" y="3518969"/>
                </a:cubicBezTo>
                <a:cubicBezTo>
                  <a:pt x="3159473" y="3545761"/>
                  <a:pt x="3191152" y="3574399"/>
                  <a:pt x="3179206" y="3607864"/>
                </a:cubicBezTo>
                <a:cubicBezTo>
                  <a:pt x="3176757" y="3619813"/>
                  <a:pt x="3181069" y="3654600"/>
                  <a:pt x="3189125" y="3659839"/>
                </a:cubicBezTo>
                <a:cubicBezTo>
                  <a:pt x="3191518" y="3666815"/>
                  <a:pt x="3189857" y="3675779"/>
                  <a:pt x="3198077" y="3677681"/>
                </a:cubicBezTo>
                <a:cubicBezTo>
                  <a:pt x="3208136" y="3681475"/>
                  <a:pt x="3196345" y="3709561"/>
                  <a:pt x="3207094" y="3703876"/>
                </a:cubicBezTo>
                <a:cubicBezTo>
                  <a:pt x="3199084" y="3723751"/>
                  <a:pt x="3220453" y="3734396"/>
                  <a:pt x="3227016" y="3748633"/>
                </a:cubicBezTo>
                <a:cubicBezTo>
                  <a:pt x="3218663" y="3764666"/>
                  <a:pt x="3240667" y="3778725"/>
                  <a:pt x="3246806" y="3811324"/>
                </a:cubicBezTo>
                <a:cubicBezTo>
                  <a:pt x="3237058" y="3829063"/>
                  <a:pt x="3251097" y="3833247"/>
                  <a:pt x="3239091" y="3865102"/>
                </a:cubicBezTo>
                <a:cubicBezTo>
                  <a:pt x="3240755" y="3865725"/>
                  <a:pt x="3242340" y="3866659"/>
                  <a:pt x="3243800" y="3867874"/>
                </a:cubicBezTo>
                <a:cubicBezTo>
                  <a:pt x="3252276" y="3874935"/>
                  <a:pt x="3254724" y="3889782"/>
                  <a:pt x="3249268" y="3901031"/>
                </a:cubicBezTo>
                <a:cubicBezTo>
                  <a:pt x="3234180" y="3950514"/>
                  <a:pt x="3270886" y="3938724"/>
                  <a:pt x="3271850" y="3976535"/>
                </a:cubicBezTo>
                <a:cubicBezTo>
                  <a:pt x="3275333" y="4018513"/>
                  <a:pt x="3265836" y="4033210"/>
                  <a:pt x="3253128" y="4091308"/>
                </a:cubicBezTo>
                <a:cubicBezTo>
                  <a:pt x="3262530" y="4093945"/>
                  <a:pt x="3263925" y="4100312"/>
                  <a:pt x="3261491" y="4112665"/>
                </a:cubicBezTo>
                <a:cubicBezTo>
                  <a:pt x="3263824" y="4132845"/>
                  <a:pt x="3285122" y="4124005"/>
                  <a:pt x="3275235" y="4148543"/>
                </a:cubicBezTo>
                <a:cubicBezTo>
                  <a:pt x="3282222" y="4163609"/>
                  <a:pt x="3300717" y="4191930"/>
                  <a:pt x="3303406" y="4203059"/>
                </a:cubicBezTo>
                <a:cubicBezTo>
                  <a:pt x="3307769" y="4216879"/>
                  <a:pt x="3289765" y="4198911"/>
                  <a:pt x="3291377" y="4215304"/>
                </a:cubicBezTo>
                <a:cubicBezTo>
                  <a:pt x="3295421" y="4234470"/>
                  <a:pt x="3290844" y="4240556"/>
                  <a:pt x="3303627" y="4247412"/>
                </a:cubicBezTo>
                <a:cubicBezTo>
                  <a:pt x="3300302" y="4270043"/>
                  <a:pt x="3313094" y="4269840"/>
                  <a:pt x="3323715" y="4295574"/>
                </a:cubicBezTo>
                <a:cubicBezTo>
                  <a:pt x="3318854" y="4309546"/>
                  <a:pt x="3323708" y="4317748"/>
                  <a:pt x="3331757" y="4324626"/>
                </a:cubicBezTo>
                <a:cubicBezTo>
                  <a:pt x="3334500" y="4352298"/>
                  <a:pt x="3348521" y="4373553"/>
                  <a:pt x="3357571" y="4402594"/>
                </a:cubicBezTo>
                <a:cubicBezTo>
                  <a:pt x="3395421" y="4440113"/>
                  <a:pt x="3406716" y="4492429"/>
                  <a:pt x="3416883" y="4511276"/>
                </a:cubicBezTo>
                <a:lnTo>
                  <a:pt x="3418568" y="4515669"/>
                </a:lnTo>
                <a:cubicBezTo>
                  <a:pt x="3418685" y="4519956"/>
                  <a:pt x="3418801" y="4524244"/>
                  <a:pt x="3418918" y="4528531"/>
                </a:cubicBezTo>
                <a:cubicBezTo>
                  <a:pt x="3418727" y="4530191"/>
                  <a:pt x="3418537" y="4531850"/>
                  <a:pt x="3418346" y="4533510"/>
                </a:cubicBezTo>
                <a:cubicBezTo>
                  <a:pt x="3418215" y="4536889"/>
                  <a:pt x="3418462" y="4539065"/>
                  <a:pt x="3419005" y="4540494"/>
                </a:cubicBezTo>
                <a:lnTo>
                  <a:pt x="3424268" y="4595886"/>
                </a:lnTo>
                <a:cubicBezTo>
                  <a:pt x="3429156" y="4624362"/>
                  <a:pt x="3443934" y="4682306"/>
                  <a:pt x="3448330" y="4711348"/>
                </a:cubicBezTo>
                <a:lnTo>
                  <a:pt x="3445621" y="4714874"/>
                </a:lnTo>
                <a:cubicBezTo>
                  <a:pt x="3444103" y="4718397"/>
                  <a:pt x="3443735" y="4723077"/>
                  <a:pt x="3445980" y="4730345"/>
                </a:cubicBezTo>
                <a:lnTo>
                  <a:pt x="3446976" y="4731926"/>
                </a:lnTo>
                <a:lnTo>
                  <a:pt x="3443720" y="4745408"/>
                </a:lnTo>
                <a:cubicBezTo>
                  <a:pt x="3444756" y="4771155"/>
                  <a:pt x="3455466" y="4843107"/>
                  <a:pt x="3453194" y="4886406"/>
                </a:cubicBezTo>
                <a:cubicBezTo>
                  <a:pt x="3454856" y="4906631"/>
                  <a:pt x="3481235" y="5008239"/>
                  <a:pt x="3455210" y="5025296"/>
                </a:cubicBezTo>
                <a:cubicBezTo>
                  <a:pt x="3442202" y="5116320"/>
                  <a:pt x="3464654" y="5119078"/>
                  <a:pt x="3462841" y="5211091"/>
                </a:cubicBezTo>
                <a:cubicBezTo>
                  <a:pt x="3469390" y="5269669"/>
                  <a:pt x="3462794" y="5327391"/>
                  <a:pt x="3469385" y="5356669"/>
                </a:cubicBezTo>
                <a:cubicBezTo>
                  <a:pt x="3471479" y="5361935"/>
                  <a:pt x="3474277" y="5366825"/>
                  <a:pt x="3477268" y="5371683"/>
                </a:cubicBezTo>
                <a:lnTo>
                  <a:pt x="3478824" y="5374232"/>
                </a:lnTo>
                <a:lnTo>
                  <a:pt x="3486664" y="5427532"/>
                </a:lnTo>
                <a:lnTo>
                  <a:pt x="3499845" y="5523238"/>
                </a:lnTo>
                <a:cubicBezTo>
                  <a:pt x="3496480" y="5535759"/>
                  <a:pt x="3498126" y="5574631"/>
                  <a:pt x="3505782" y="5582050"/>
                </a:cubicBezTo>
                <a:cubicBezTo>
                  <a:pt x="3507640" y="5590169"/>
                  <a:pt x="3505294" y="5599602"/>
                  <a:pt x="3513368" y="5603412"/>
                </a:cubicBezTo>
                <a:cubicBezTo>
                  <a:pt x="3518549" y="5620896"/>
                  <a:pt x="3530454" y="5660930"/>
                  <a:pt x="3536869" y="5686953"/>
                </a:cubicBezTo>
                <a:cubicBezTo>
                  <a:pt x="3527290" y="5702684"/>
                  <a:pt x="3548216" y="5722678"/>
                  <a:pt x="3551859" y="5759548"/>
                </a:cubicBezTo>
                <a:cubicBezTo>
                  <a:pt x="3540751" y="5776843"/>
                  <a:pt x="3554471" y="5784377"/>
                  <a:pt x="3540024" y="5816599"/>
                </a:cubicBezTo>
                <a:cubicBezTo>
                  <a:pt x="3541640" y="5817630"/>
                  <a:pt x="3543154" y="5818984"/>
                  <a:pt x="3544521" y="5820619"/>
                </a:cubicBezTo>
                <a:cubicBezTo>
                  <a:pt x="3552455" y="5830118"/>
                  <a:pt x="3553767" y="5846834"/>
                  <a:pt x="3547449" y="5857956"/>
                </a:cubicBezTo>
                <a:cubicBezTo>
                  <a:pt x="3528571" y="5908761"/>
                  <a:pt x="3532186" y="5952107"/>
                  <a:pt x="3530253" y="5993572"/>
                </a:cubicBezTo>
                <a:cubicBezTo>
                  <a:pt x="3530522" y="6040113"/>
                  <a:pt x="3553891" y="6005695"/>
                  <a:pt x="3536734" y="6066404"/>
                </a:cubicBezTo>
                <a:cubicBezTo>
                  <a:pt x="3545935" y="6071268"/>
                  <a:pt x="3546842" y="6078512"/>
                  <a:pt x="3543461" y="6091477"/>
                </a:cubicBezTo>
                <a:cubicBezTo>
                  <a:pt x="3549602" y="6107585"/>
                  <a:pt x="3568275" y="6137061"/>
                  <a:pt x="3573577" y="6163051"/>
                </a:cubicBezTo>
                <a:cubicBezTo>
                  <a:pt x="3577046" y="6182032"/>
                  <a:pt x="3572259" y="6223892"/>
                  <a:pt x="3575275" y="6247420"/>
                </a:cubicBezTo>
                <a:cubicBezTo>
                  <a:pt x="3570217" y="6271412"/>
                  <a:pt x="3583023" y="6273898"/>
                  <a:pt x="3591673" y="6304222"/>
                </a:cubicBezTo>
                <a:cubicBezTo>
                  <a:pt x="3585743" y="6318440"/>
                  <a:pt x="3589967" y="6328418"/>
                  <a:pt x="3597489" y="6337624"/>
                </a:cubicBezTo>
                <a:cubicBezTo>
                  <a:pt x="3598113" y="6368401"/>
                  <a:pt x="3610504" y="6394558"/>
                  <a:pt x="3617330" y="6428161"/>
                </a:cubicBezTo>
                <a:cubicBezTo>
                  <a:pt x="3612404" y="6466489"/>
                  <a:pt x="3633001" y="6482393"/>
                  <a:pt x="3640218" y="6518318"/>
                </a:cubicBezTo>
                <a:cubicBezTo>
                  <a:pt x="3625420" y="6557419"/>
                  <a:pt x="3668862" y="6537820"/>
                  <a:pt x="3670788" y="6568733"/>
                </a:cubicBezTo>
                <a:cubicBezTo>
                  <a:pt x="3659124" y="6621466"/>
                  <a:pt x="3685482" y="6565072"/>
                  <a:pt x="3687763" y="6643164"/>
                </a:cubicBezTo>
                <a:cubicBezTo>
                  <a:pt x="3685396" y="6647995"/>
                  <a:pt x="3689317" y="6656838"/>
                  <a:pt x="3693097" y="6655183"/>
                </a:cubicBezTo>
                <a:cubicBezTo>
                  <a:pt x="3693444" y="6672318"/>
                  <a:pt x="3690193" y="6715787"/>
                  <a:pt x="3689847" y="6745974"/>
                </a:cubicBezTo>
                <a:cubicBezTo>
                  <a:pt x="3689583" y="6773144"/>
                  <a:pt x="3690048" y="6817635"/>
                  <a:pt x="3691023" y="6836306"/>
                </a:cubicBezTo>
                <a:lnTo>
                  <a:pt x="3695699" y="6858001"/>
                </a:lnTo>
                <a:lnTo>
                  <a:pt x="0" y="6858000"/>
                </a:lnTo>
                <a:close/>
              </a:path>
            </a:pathLst>
          </a:custGeom>
        </p:spPr>
      </p:pic>
      <p:sp>
        <p:nvSpPr>
          <p:cNvPr id="3" name="Content Placeholder 2">
            <a:extLst>
              <a:ext uri="{FF2B5EF4-FFF2-40B4-BE49-F238E27FC236}">
                <a16:creationId xmlns:a16="http://schemas.microsoft.com/office/drawing/2014/main" id="{9BF81EDF-CD2F-F1CD-A327-CE7076D4EC7D}"/>
              </a:ext>
            </a:extLst>
          </p:cNvPr>
          <p:cNvSpPr>
            <a:spLocks noGrp="1"/>
          </p:cNvSpPr>
          <p:nvPr>
            <p:ph sz="half" idx="1"/>
          </p:nvPr>
        </p:nvSpPr>
        <p:spPr>
          <a:xfrm>
            <a:off x="3149224" y="2147357"/>
            <a:ext cx="2857500" cy="4101042"/>
          </a:xfrm>
        </p:spPr>
        <p:txBody>
          <a:bodyPr vert="horz" lIns="91440" tIns="45720" rIns="91440" bIns="45720" rtlCol="0">
            <a:normAutofit/>
          </a:bodyPr>
          <a:lstStyle/>
          <a:p>
            <a:r>
              <a:rPr lang="en-US" sz="1700" dirty="0">
                <a:solidFill>
                  <a:schemeClr val="tx1">
                    <a:lumMod val="85000"/>
                    <a:lumOff val="15000"/>
                  </a:schemeClr>
                </a:solidFill>
                <a:latin typeface="+mn-lt"/>
                <a:cs typeface="+mn-cs"/>
              </a:rPr>
              <a:t>Low inputs</a:t>
            </a:r>
          </a:p>
          <a:p>
            <a:r>
              <a:rPr lang="en-US" sz="1700" dirty="0">
                <a:solidFill>
                  <a:schemeClr val="tx1">
                    <a:lumMod val="85000"/>
                    <a:lumOff val="15000"/>
                  </a:schemeClr>
                </a:solidFill>
                <a:latin typeface="+mn-lt"/>
                <a:cs typeface="+mn-cs"/>
              </a:rPr>
              <a:t>Usually, un-grazed depends on the state</a:t>
            </a:r>
          </a:p>
          <a:p>
            <a:r>
              <a:rPr lang="en-US" sz="1700" dirty="0">
                <a:solidFill>
                  <a:schemeClr val="tx1">
                    <a:lumMod val="85000"/>
                    <a:lumOff val="15000"/>
                  </a:schemeClr>
                </a:solidFill>
                <a:latin typeface="+mn-lt"/>
                <a:cs typeface="+mn-cs"/>
              </a:rPr>
              <a:t>Minimize disturbance  and maximize biodiversity are the most effective principles</a:t>
            </a:r>
          </a:p>
        </p:txBody>
      </p:sp>
      <p:sp>
        <p:nvSpPr>
          <p:cNvPr id="5" name="Footer Placeholder 4">
            <a:extLst>
              <a:ext uri="{FF2B5EF4-FFF2-40B4-BE49-F238E27FC236}">
                <a16:creationId xmlns:a16="http://schemas.microsoft.com/office/drawing/2014/main" id="{F0C0AA9D-0627-00C7-9717-CE4A3BEAD54A}"/>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defTabSz="914400">
              <a:spcAft>
                <a:spcPts val="600"/>
              </a:spcAft>
            </a:pPr>
            <a:r>
              <a:rPr lang="en-US" sz="900" kern="1200">
                <a:solidFill>
                  <a:schemeClr val="tx1">
                    <a:tint val="75000"/>
                  </a:schemeClr>
                </a:solidFill>
                <a:latin typeface="+mn-lt"/>
                <a:ea typeface="+mn-ea"/>
                <a:cs typeface="+mn-cs"/>
              </a:rPr>
              <a:t>NRCS | SHD | Introduction to Soil Health | v3.0</a:t>
            </a:r>
          </a:p>
        </p:txBody>
      </p:sp>
      <p:pic>
        <p:nvPicPr>
          <p:cNvPr id="7" name="Picture 6" descr="A person in a forest&#10;&#10;Description automatically generated">
            <a:extLst>
              <a:ext uri="{FF2B5EF4-FFF2-40B4-BE49-F238E27FC236}">
                <a16:creationId xmlns:a16="http://schemas.microsoft.com/office/drawing/2014/main" id="{C07A9BF6-0AA7-287F-8224-7740D8CCF9C1}"/>
              </a:ext>
            </a:extLst>
          </p:cNvPr>
          <p:cNvPicPr>
            <a:picLocks noChangeAspect="1"/>
          </p:cNvPicPr>
          <p:nvPr/>
        </p:nvPicPr>
        <p:blipFill>
          <a:blip r:embed="rId4">
            <a:extLst>
              <a:ext uri="{28A0092B-C50C-407E-A947-70E740481C1C}">
                <a14:useLocalDpi xmlns:a14="http://schemas.microsoft.com/office/drawing/2010/main" val="0"/>
              </a:ext>
            </a:extLst>
          </a:blip>
          <a:srcRect l="12647" r="27960"/>
          <a:stretch/>
        </p:blipFill>
        <p:spPr>
          <a:xfrm>
            <a:off x="6763665" y="831273"/>
            <a:ext cx="2380332" cy="6026727"/>
          </a:xfrm>
          <a:custGeom>
            <a:avLst/>
            <a:gdLst/>
            <a:ahLst/>
            <a:cxnLst/>
            <a:rect l="l" t="t" r="r" b="b"/>
            <a:pathLst>
              <a:path w="3810000" h="6858000">
                <a:moveTo>
                  <a:pt x="95627" y="0"/>
                </a:moveTo>
                <a:lnTo>
                  <a:pt x="3810000" y="0"/>
                </a:lnTo>
                <a:lnTo>
                  <a:pt x="3810000" y="6858000"/>
                </a:lnTo>
                <a:lnTo>
                  <a:pt x="13132" y="6858000"/>
                </a:lnTo>
                <a:cubicBezTo>
                  <a:pt x="13183" y="6857363"/>
                  <a:pt x="13234" y="6856727"/>
                  <a:pt x="13284" y="6856090"/>
                </a:cubicBezTo>
                <a:lnTo>
                  <a:pt x="31566" y="6805847"/>
                </a:lnTo>
                <a:lnTo>
                  <a:pt x="30463" y="6715381"/>
                </a:lnTo>
                <a:cubicBezTo>
                  <a:pt x="29585" y="6714082"/>
                  <a:pt x="28597" y="6713038"/>
                  <a:pt x="27533" y="6712286"/>
                </a:cubicBezTo>
                <a:lnTo>
                  <a:pt x="31288" y="6698474"/>
                </a:lnTo>
                <a:lnTo>
                  <a:pt x="29901" y="6686264"/>
                </a:lnTo>
                <a:cubicBezTo>
                  <a:pt x="29591" y="6639749"/>
                  <a:pt x="29281" y="6593234"/>
                  <a:pt x="28971" y="6546719"/>
                </a:cubicBezTo>
                <a:cubicBezTo>
                  <a:pt x="23415" y="6502008"/>
                  <a:pt x="3087" y="6462057"/>
                  <a:pt x="310" y="6408337"/>
                </a:cubicBezTo>
                <a:cubicBezTo>
                  <a:pt x="-2468" y="6354617"/>
                  <a:pt x="14431" y="6312397"/>
                  <a:pt x="12307" y="6224401"/>
                </a:cubicBezTo>
                <a:lnTo>
                  <a:pt x="27152" y="6147415"/>
                </a:lnTo>
                <a:lnTo>
                  <a:pt x="39044" y="6093837"/>
                </a:lnTo>
                <a:cubicBezTo>
                  <a:pt x="47718" y="6039281"/>
                  <a:pt x="47985" y="5964495"/>
                  <a:pt x="46816" y="5915901"/>
                </a:cubicBezTo>
                <a:cubicBezTo>
                  <a:pt x="43189" y="5876557"/>
                  <a:pt x="47196" y="5863739"/>
                  <a:pt x="33533" y="5831562"/>
                </a:cubicBezTo>
                <a:cubicBezTo>
                  <a:pt x="27901" y="5792459"/>
                  <a:pt x="47408" y="5747455"/>
                  <a:pt x="46555" y="5710909"/>
                </a:cubicBezTo>
                <a:cubicBezTo>
                  <a:pt x="53188" y="5686865"/>
                  <a:pt x="49116" y="5615845"/>
                  <a:pt x="62461" y="5602222"/>
                </a:cubicBezTo>
                <a:cubicBezTo>
                  <a:pt x="64066" y="5572067"/>
                  <a:pt x="49594" y="5555548"/>
                  <a:pt x="56185" y="5529979"/>
                </a:cubicBezTo>
                <a:lnTo>
                  <a:pt x="67961" y="5458854"/>
                </a:lnTo>
                <a:lnTo>
                  <a:pt x="110939" y="5353584"/>
                </a:lnTo>
                <a:cubicBezTo>
                  <a:pt x="123070" y="5308303"/>
                  <a:pt x="110671" y="5307524"/>
                  <a:pt x="128276" y="5249764"/>
                </a:cubicBezTo>
                <a:cubicBezTo>
                  <a:pt x="137692" y="5218499"/>
                  <a:pt x="146153" y="5160067"/>
                  <a:pt x="156749" y="5116288"/>
                </a:cubicBezTo>
                <a:cubicBezTo>
                  <a:pt x="167347" y="5072508"/>
                  <a:pt x="184838" y="5010298"/>
                  <a:pt x="191855" y="4987089"/>
                </a:cubicBezTo>
                <a:lnTo>
                  <a:pt x="219824" y="4934095"/>
                </a:lnTo>
                <a:cubicBezTo>
                  <a:pt x="223315" y="4926170"/>
                  <a:pt x="231151" y="4920904"/>
                  <a:pt x="231137" y="4903120"/>
                </a:cubicBezTo>
                <a:lnTo>
                  <a:pt x="219738" y="4827391"/>
                </a:lnTo>
                <a:cubicBezTo>
                  <a:pt x="223928" y="4818620"/>
                  <a:pt x="227939" y="4809255"/>
                  <a:pt x="231597" y="4799440"/>
                </a:cubicBezTo>
                <a:lnTo>
                  <a:pt x="233480" y="4793512"/>
                </a:lnTo>
                <a:cubicBezTo>
                  <a:pt x="233423" y="4793432"/>
                  <a:pt x="233367" y="4793351"/>
                  <a:pt x="233310" y="4793271"/>
                </a:cubicBezTo>
                <a:cubicBezTo>
                  <a:pt x="233275" y="4791711"/>
                  <a:pt x="233728" y="4789662"/>
                  <a:pt x="234882" y="4786765"/>
                </a:cubicBezTo>
                <a:lnTo>
                  <a:pt x="236914" y="4782703"/>
                </a:lnTo>
                <a:lnTo>
                  <a:pt x="246329" y="4683644"/>
                </a:lnTo>
                <a:cubicBezTo>
                  <a:pt x="256294" y="4677568"/>
                  <a:pt x="256527" y="4667288"/>
                  <a:pt x="253823" y="4655204"/>
                </a:cubicBezTo>
                <a:cubicBezTo>
                  <a:pt x="259521" y="4631796"/>
                  <a:pt x="280440" y="4574275"/>
                  <a:pt x="280514" y="4543195"/>
                </a:cubicBezTo>
                <a:cubicBezTo>
                  <a:pt x="272112" y="4519880"/>
                  <a:pt x="251340" y="4505102"/>
                  <a:pt x="254268" y="4468722"/>
                </a:cubicBezTo>
                <a:cubicBezTo>
                  <a:pt x="266696" y="4435462"/>
                  <a:pt x="236001" y="4395418"/>
                  <a:pt x="252728" y="4353998"/>
                </a:cubicBezTo>
                <a:cubicBezTo>
                  <a:pt x="256750" y="4339008"/>
                  <a:pt x="256168" y="4294115"/>
                  <a:pt x="248123" y="4286542"/>
                </a:cubicBezTo>
                <a:cubicBezTo>
                  <a:pt x="246365" y="4277371"/>
                  <a:pt x="249194" y="4266107"/>
                  <a:pt x="240584" y="4262777"/>
                </a:cubicBezTo>
                <a:cubicBezTo>
                  <a:pt x="230221" y="4256829"/>
                  <a:pt x="246153" y="4222259"/>
                  <a:pt x="233949" y="4228340"/>
                </a:cubicBezTo>
                <a:cubicBezTo>
                  <a:pt x="244865" y="4203839"/>
                  <a:pt x="223150" y="4187902"/>
                  <a:pt x="217758" y="4169004"/>
                </a:cubicBezTo>
                <a:cubicBezTo>
                  <a:pt x="228596" y="4149446"/>
                  <a:pt x="206597" y="4129080"/>
                  <a:pt x="203797" y="4086781"/>
                </a:cubicBezTo>
                <a:cubicBezTo>
                  <a:pt x="216334" y="4065199"/>
                  <a:pt x="201740" y="4058317"/>
                  <a:pt x="218344" y="4018957"/>
                </a:cubicBezTo>
                <a:cubicBezTo>
                  <a:pt x="216630" y="4017979"/>
                  <a:pt x="215034" y="4016614"/>
                  <a:pt x="213609" y="4014902"/>
                </a:cubicBezTo>
                <a:cubicBezTo>
                  <a:pt x="205325" y="4004955"/>
                  <a:pt x="204424" y="3985729"/>
                  <a:pt x="211594" y="3971964"/>
                </a:cubicBezTo>
                <a:cubicBezTo>
                  <a:pt x="233561" y="3910433"/>
                  <a:pt x="230991" y="3860613"/>
                  <a:pt x="234357" y="3812226"/>
                </a:cubicBezTo>
                <a:cubicBezTo>
                  <a:pt x="235501" y="3758242"/>
                  <a:pt x="209185" y="3801364"/>
                  <a:pt x="229596" y="3728573"/>
                </a:cubicBezTo>
                <a:cubicBezTo>
                  <a:pt x="219804" y="3724174"/>
                  <a:pt x="219047" y="3715890"/>
                  <a:pt x="223099" y="3700384"/>
                </a:cubicBezTo>
                <a:cubicBezTo>
                  <a:pt x="222942" y="3674360"/>
                  <a:pt x="199034" y="3683312"/>
                  <a:pt x="212511" y="3653063"/>
                </a:cubicBezTo>
                <a:cubicBezTo>
                  <a:pt x="207582" y="3623616"/>
                  <a:pt x="199349" y="3555881"/>
                  <a:pt x="193522" y="3523704"/>
                </a:cubicBezTo>
                <a:cubicBezTo>
                  <a:pt x="199728" y="3495169"/>
                  <a:pt x="185963" y="3494025"/>
                  <a:pt x="177551" y="3460001"/>
                </a:cubicBezTo>
                <a:cubicBezTo>
                  <a:pt x="184399" y="3442692"/>
                  <a:pt x="180138" y="3431687"/>
                  <a:pt x="172293" y="3422022"/>
                </a:cubicBezTo>
                <a:cubicBezTo>
                  <a:pt x="172567" y="3386386"/>
                  <a:pt x="159982" y="3357707"/>
                  <a:pt x="153640" y="3319632"/>
                </a:cubicBezTo>
                <a:cubicBezTo>
                  <a:pt x="117352" y="3267571"/>
                  <a:pt x="111308" y="3199530"/>
                  <a:pt x="102580" y="3174350"/>
                </a:cubicBezTo>
                <a:lnTo>
                  <a:pt x="101281" y="3168555"/>
                </a:lnTo>
                <a:cubicBezTo>
                  <a:pt x="101655" y="3163067"/>
                  <a:pt x="102030" y="3157580"/>
                  <a:pt x="102403" y="3152092"/>
                </a:cubicBezTo>
                <a:lnTo>
                  <a:pt x="103597" y="3145797"/>
                </a:lnTo>
                <a:cubicBezTo>
                  <a:pt x="104132" y="3141497"/>
                  <a:pt x="104119" y="3138691"/>
                  <a:pt x="103701" y="3136806"/>
                </a:cubicBezTo>
                <a:lnTo>
                  <a:pt x="108221" y="3088993"/>
                </a:lnTo>
                <a:cubicBezTo>
                  <a:pt x="109464" y="3064872"/>
                  <a:pt x="113188" y="3030250"/>
                  <a:pt x="111158" y="2992081"/>
                </a:cubicBezTo>
                <a:cubicBezTo>
                  <a:pt x="109031" y="2944441"/>
                  <a:pt x="104226" y="2942439"/>
                  <a:pt x="105565" y="2902844"/>
                </a:cubicBezTo>
                <a:cubicBezTo>
                  <a:pt x="107874" y="2897323"/>
                  <a:pt x="101362" y="2801618"/>
                  <a:pt x="105102" y="2797375"/>
                </a:cubicBezTo>
                <a:cubicBezTo>
                  <a:pt x="86174" y="2744941"/>
                  <a:pt x="109804" y="2750735"/>
                  <a:pt x="107241" y="2691357"/>
                </a:cubicBezTo>
                <a:cubicBezTo>
                  <a:pt x="107811" y="2665349"/>
                  <a:pt x="115946" y="2561129"/>
                  <a:pt x="145888" y="2542201"/>
                </a:cubicBezTo>
                <a:cubicBezTo>
                  <a:pt x="170455" y="2427400"/>
                  <a:pt x="123634" y="2367849"/>
                  <a:pt x="136292" y="2250554"/>
                </a:cubicBezTo>
                <a:cubicBezTo>
                  <a:pt x="110877" y="2215639"/>
                  <a:pt x="134601" y="2180816"/>
                  <a:pt x="130310" y="2141581"/>
                </a:cubicBezTo>
                <a:cubicBezTo>
                  <a:pt x="154051" y="2149219"/>
                  <a:pt x="117587" y="2094975"/>
                  <a:pt x="144587" y="2089095"/>
                </a:cubicBezTo>
                <a:cubicBezTo>
                  <a:pt x="142952" y="2082142"/>
                  <a:pt x="140513" y="2075590"/>
                  <a:pt x="137867" y="2069059"/>
                </a:cubicBezTo>
                <a:lnTo>
                  <a:pt x="136492" y="2065634"/>
                </a:lnTo>
                <a:cubicBezTo>
                  <a:pt x="136216" y="2060851"/>
                  <a:pt x="135939" y="2056067"/>
                  <a:pt x="135663" y="2051284"/>
                </a:cubicBezTo>
                <a:lnTo>
                  <a:pt x="124268" y="1960184"/>
                </a:lnTo>
                <a:cubicBezTo>
                  <a:pt x="138968" y="1926370"/>
                  <a:pt x="111716" y="1914873"/>
                  <a:pt x="131257" y="1873060"/>
                </a:cubicBezTo>
                <a:cubicBezTo>
                  <a:pt x="136329" y="1857442"/>
                  <a:pt x="139083" y="1807624"/>
                  <a:pt x="131724" y="1797311"/>
                </a:cubicBezTo>
                <a:cubicBezTo>
                  <a:pt x="130673" y="1786740"/>
                  <a:pt x="134293" y="1774954"/>
                  <a:pt x="126063" y="1769201"/>
                </a:cubicBezTo>
                <a:cubicBezTo>
                  <a:pt x="116300" y="1760126"/>
                  <a:pt x="134551" y="1725705"/>
                  <a:pt x="122085" y="1729500"/>
                </a:cubicBezTo>
                <a:cubicBezTo>
                  <a:pt x="134648" y="1705012"/>
                  <a:pt x="114449" y="1682158"/>
                  <a:pt x="110543" y="1659949"/>
                </a:cubicBezTo>
                <a:cubicBezTo>
                  <a:pt x="122664" y="1640913"/>
                  <a:pt x="102513" y="1613087"/>
                  <a:pt x="102892" y="1565607"/>
                </a:cubicBezTo>
                <a:cubicBezTo>
                  <a:pt x="116835" y="1544742"/>
                  <a:pt x="102976" y="1533616"/>
                  <a:pt x="122245" y="1494057"/>
                </a:cubicBezTo>
                <a:cubicBezTo>
                  <a:pt x="120629" y="1492563"/>
                  <a:pt x="119160" y="1490668"/>
                  <a:pt x="117883" y="1488429"/>
                </a:cubicBezTo>
                <a:cubicBezTo>
                  <a:pt x="110465" y="1475431"/>
                  <a:pt x="111002" y="1453942"/>
                  <a:pt x="119083" y="1440433"/>
                </a:cubicBezTo>
                <a:cubicBezTo>
                  <a:pt x="145274" y="1377630"/>
                  <a:pt x="146438" y="1321884"/>
                  <a:pt x="153340" y="1269148"/>
                </a:cubicBezTo>
                <a:cubicBezTo>
                  <a:pt x="158467" y="1209690"/>
                  <a:pt x="129360" y="1251077"/>
                  <a:pt x="154855" y="1175439"/>
                </a:cubicBezTo>
                <a:cubicBezTo>
                  <a:pt x="145538" y="1168218"/>
                  <a:pt x="145408" y="1158868"/>
                  <a:pt x="150548" y="1142685"/>
                </a:cubicBezTo>
                <a:cubicBezTo>
                  <a:pt x="152321" y="1113850"/>
                  <a:pt x="128121" y="1118007"/>
                  <a:pt x="143630" y="1087778"/>
                </a:cubicBezTo>
                <a:cubicBezTo>
                  <a:pt x="139451" y="1064261"/>
                  <a:pt x="125971" y="1018012"/>
                  <a:pt x="125476" y="1001580"/>
                </a:cubicBezTo>
                <a:cubicBezTo>
                  <a:pt x="123958" y="976962"/>
                  <a:pt x="134851" y="962709"/>
                  <a:pt x="134526" y="940069"/>
                </a:cubicBezTo>
                <a:cubicBezTo>
                  <a:pt x="142751" y="909988"/>
                  <a:pt x="129284" y="905409"/>
                  <a:pt x="123523" y="865739"/>
                </a:cubicBezTo>
                <a:cubicBezTo>
                  <a:pt x="131549" y="848234"/>
                  <a:pt x="128173" y="835030"/>
                  <a:pt x="121164" y="822450"/>
                </a:cubicBezTo>
                <a:cubicBezTo>
                  <a:pt x="124077" y="783082"/>
                  <a:pt x="113811" y="748321"/>
                  <a:pt x="110389" y="704665"/>
                </a:cubicBezTo>
                <a:cubicBezTo>
                  <a:pt x="120144" y="656264"/>
                  <a:pt x="99869" y="633697"/>
                  <a:pt x="96299" y="587032"/>
                </a:cubicBezTo>
                <a:cubicBezTo>
                  <a:pt x="87861" y="539988"/>
                  <a:pt x="66571" y="452493"/>
                  <a:pt x="59759" y="422399"/>
                </a:cubicBezTo>
                <a:cubicBezTo>
                  <a:pt x="62865" y="416491"/>
                  <a:pt x="59682" y="404768"/>
                  <a:pt x="55429" y="406467"/>
                </a:cubicBezTo>
                <a:cubicBezTo>
                  <a:pt x="56742" y="400038"/>
                  <a:pt x="64884" y="384166"/>
                  <a:pt x="58062" y="383409"/>
                </a:cubicBezTo>
                <a:cubicBezTo>
                  <a:pt x="57210" y="351894"/>
                  <a:pt x="61145" y="320031"/>
                  <a:pt x="69487" y="290892"/>
                </a:cubicBezTo>
                <a:cubicBezTo>
                  <a:pt x="57686" y="231306"/>
                  <a:pt x="89539" y="260845"/>
                  <a:pt x="86198" y="217175"/>
                </a:cubicBezTo>
                <a:cubicBezTo>
                  <a:pt x="72715" y="183379"/>
                  <a:pt x="83646" y="168958"/>
                  <a:pt x="74643" y="129155"/>
                </a:cubicBezTo>
                <a:cubicBezTo>
                  <a:pt x="96697" y="112411"/>
                  <a:pt x="72236" y="90977"/>
                  <a:pt x="78417" y="74202"/>
                </a:cubicBezTo>
                <a:cubicBezTo>
                  <a:pt x="59029" y="57686"/>
                  <a:pt x="81827" y="29115"/>
                  <a:pt x="94183" y="4683"/>
                </a:cubicBezTo>
                <a:close/>
              </a:path>
            </a:pathLst>
          </a:custGeom>
        </p:spPr>
      </p:pic>
      <p:sp>
        <p:nvSpPr>
          <p:cNvPr id="10" name="TextBox 9">
            <a:extLst>
              <a:ext uri="{FF2B5EF4-FFF2-40B4-BE49-F238E27FC236}">
                <a16:creationId xmlns:a16="http://schemas.microsoft.com/office/drawing/2014/main" id="{E4B2A216-7555-F626-A5F2-886CFC477FC5}"/>
              </a:ext>
            </a:extLst>
          </p:cNvPr>
          <p:cNvSpPr txBox="1"/>
          <p:nvPr/>
        </p:nvSpPr>
        <p:spPr>
          <a:xfrm>
            <a:off x="665018" y="6284008"/>
            <a:ext cx="1634837" cy="646331"/>
          </a:xfrm>
          <a:prstGeom prst="rect">
            <a:avLst/>
          </a:prstGeom>
          <a:noFill/>
        </p:spPr>
        <p:txBody>
          <a:bodyPr wrap="square" rtlCol="0">
            <a:spAutoFit/>
          </a:bodyPr>
          <a:lstStyle/>
          <a:p>
            <a:r>
              <a:rPr lang="en-US">
                <a:solidFill>
                  <a:schemeClr val="bg1"/>
                </a:solidFill>
              </a:rPr>
              <a:t>Photos: NRCS OR</a:t>
            </a:r>
          </a:p>
        </p:txBody>
      </p:sp>
      <p:pic>
        <p:nvPicPr>
          <p:cNvPr id="6" name="Picture 5" descr="A fallen tree in a forest&#10;&#10;Description automatically generated">
            <a:extLst>
              <a:ext uri="{FF2B5EF4-FFF2-40B4-BE49-F238E27FC236}">
                <a16:creationId xmlns:a16="http://schemas.microsoft.com/office/drawing/2014/main" id="{34E7BEB9-B339-407C-2795-4ACFBAA656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45471" y="1471204"/>
            <a:ext cx="3979817" cy="2238647"/>
          </a:xfrm>
          <a:prstGeom prst="rect">
            <a:avLst/>
          </a:prstGeom>
        </p:spPr>
      </p:pic>
      <p:pic>
        <p:nvPicPr>
          <p:cNvPr id="4" name="Picture 3" descr="A close up of a sign&#10;&#10;Description generated with very high confidence">
            <a:extLst>
              <a:ext uri="{FF2B5EF4-FFF2-40B4-BE49-F238E27FC236}">
                <a16:creationId xmlns:a16="http://schemas.microsoft.com/office/drawing/2014/main" id="{566DAB59-F068-37E4-42D2-5AC107F57DE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66255" y="149564"/>
            <a:ext cx="1371600" cy="531473"/>
          </a:xfrm>
          <a:prstGeom prst="rect">
            <a:avLst/>
          </a:prstGeom>
        </p:spPr>
      </p:pic>
    </p:spTree>
    <p:extLst>
      <p:ext uri="{BB962C8B-B14F-4D97-AF65-F5344CB8AC3E}">
        <p14:creationId xmlns:p14="http://schemas.microsoft.com/office/powerpoint/2010/main" val="27182616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FF6D4-7E32-6B51-29F2-207F6C0993E2}"/>
              </a:ext>
            </a:extLst>
          </p:cNvPr>
          <p:cNvSpPr>
            <a:spLocks noGrp="1"/>
          </p:cNvSpPr>
          <p:nvPr>
            <p:ph type="title"/>
          </p:nvPr>
        </p:nvSpPr>
        <p:spPr/>
        <p:txBody>
          <a:bodyPr/>
          <a:lstStyle/>
          <a:p>
            <a:r>
              <a:rPr lang="en-US" dirty="0">
                <a:cs typeface="Calibri Light"/>
              </a:rPr>
              <a:t>Other Land Uses</a:t>
            </a:r>
            <a:endParaRPr lang="en-US" dirty="0"/>
          </a:p>
        </p:txBody>
      </p:sp>
      <p:sp>
        <p:nvSpPr>
          <p:cNvPr id="3" name="Content Placeholder 2">
            <a:extLst>
              <a:ext uri="{FF2B5EF4-FFF2-40B4-BE49-F238E27FC236}">
                <a16:creationId xmlns:a16="http://schemas.microsoft.com/office/drawing/2014/main" id="{02483BEB-97D8-D26F-914B-16D97A520998}"/>
              </a:ext>
            </a:extLst>
          </p:cNvPr>
          <p:cNvSpPr>
            <a:spLocks noGrp="1"/>
          </p:cNvSpPr>
          <p:nvPr>
            <p:ph sz="half" idx="1"/>
          </p:nvPr>
        </p:nvSpPr>
        <p:spPr/>
        <p:txBody>
          <a:bodyPr vert="horz" lIns="91440" tIns="45720" rIns="91440" bIns="45720" rtlCol="0" anchor="t">
            <a:normAutofit/>
          </a:bodyPr>
          <a:lstStyle/>
          <a:p>
            <a:r>
              <a:rPr lang="en-US" dirty="0">
                <a:latin typeface="Calibri Light"/>
                <a:cs typeface="Calibri Light"/>
              </a:rPr>
              <a:t>Associated Ag Land</a:t>
            </a:r>
            <a:endParaRPr lang="en-US" dirty="0"/>
          </a:p>
          <a:p>
            <a:r>
              <a:rPr lang="en-US" dirty="0">
                <a:latin typeface="Calibri Light"/>
                <a:cs typeface="Calibri Light"/>
              </a:rPr>
              <a:t>Water</a:t>
            </a:r>
          </a:p>
          <a:p>
            <a:r>
              <a:rPr lang="en-US" dirty="0">
                <a:latin typeface="Calibri Light"/>
                <a:cs typeface="Calibri Light"/>
              </a:rPr>
              <a:t>Other land: mined land rocky, barren etc.</a:t>
            </a:r>
            <a:endParaRPr lang="en-US" dirty="0"/>
          </a:p>
        </p:txBody>
      </p:sp>
      <p:sp>
        <p:nvSpPr>
          <p:cNvPr id="4" name="Content Placeholder 3">
            <a:extLst>
              <a:ext uri="{FF2B5EF4-FFF2-40B4-BE49-F238E27FC236}">
                <a16:creationId xmlns:a16="http://schemas.microsoft.com/office/drawing/2014/main" id="{FE044BA8-CB73-02A1-1362-3CF1E8599CE5}"/>
              </a:ext>
            </a:extLst>
          </p:cNvPr>
          <p:cNvSpPr>
            <a:spLocks noGrp="1"/>
          </p:cNvSpPr>
          <p:nvPr>
            <p:ph sz="half" idx="2"/>
          </p:nvPr>
        </p:nvSpPr>
        <p:spPr/>
        <p:txBody>
          <a:bodyPr/>
          <a:lstStyle/>
          <a:p>
            <a:r>
              <a:rPr lang="en-US"/>
              <a:t>Best principles of impact for these areas are maximizing cover and minimizing disturbance</a:t>
            </a:r>
          </a:p>
        </p:txBody>
      </p:sp>
      <p:sp>
        <p:nvSpPr>
          <p:cNvPr id="5" name="Footer Placeholder 4">
            <a:extLst>
              <a:ext uri="{FF2B5EF4-FFF2-40B4-BE49-F238E27FC236}">
                <a16:creationId xmlns:a16="http://schemas.microsoft.com/office/drawing/2014/main" id="{126E61E2-1A80-C9AD-C213-D0A0596FF5CA}"/>
              </a:ext>
            </a:extLst>
          </p:cNvPr>
          <p:cNvSpPr>
            <a:spLocks noGrp="1"/>
          </p:cNvSpPr>
          <p:nvPr>
            <p:ph type="ftr" sz="quarter" idx="11"/>
          </p:nvPr>
        </p:nvSpPr>
        <p:spPr/>
        <p:txBody>
          <a:bodyPr/>
          <a:lstStyle/>
          <a:p>
            <a:r>
              <a:rPr lang="en-US"/>
              <a:t>NRCS | SHD | Introduction to Soil Health | v3.0</a:t>
            </a:r>
          </a:p>
        </p:txBody>
      </p:sp>
      <p:pic>
        <p:nvPicPr>
          <p:cNvPr id="7" name="Picture 6" descr="A small island in a lake&#10;&#10;Description automatically generated">
            <a:extLst>
              <a:ext uri="{FF2B5EF4-FFF2-40B4-BE49-F238E27FC236}">
                <a16:creationId xmlns:a16="http://schemas.microsoft.com/office/drawing/2014/main" id="{9936AB32-8DE8-60A7-CA72-D22B1F0FB7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4850" y="3295026"/>
            <a:ext cx="4571999" cy="3039893"/>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descr="A person walking on the road&#10;&#10;Description automatically generated">
            <a:extLst>
              <a:ext uri="{FF2B5EF4-FFF2-40B4-BE49-F238E27FC236}">
                <a16:creationId xmlns:a16="http://schemas.microsoft.com/office/drawing/2014/main" id="{54814F85-9A60-F614-B8EF-771FCB0144D7}"/>
              </a:ext>
            </a:extLst>
          </p:cNvPr>
          <p:cNvPicPr>
            <a:picLocks noChangeAspect="1"/>
          </p:cNvPicPr>
          <p:nvPr/>
        </p:nvPicPr>
        <p:blipFill rotWithShape="1">
          <a:blip r:embed="rId4">
            <a:extLst>
              <a:ext uri="{28A0092B-C50C-407E-A947-70E740481C1C}">
                <a14:useLocalDpi xmlns:a14="http://schemas.microsoft.com/office/drawing/2010/main" val="0"/>
              </a:ext>
            </a:extLst>
          </a:blip>
          <a:srcRect b="19847"/>
          <a:stretch/>
        </p:blipFill>
        <p:spPr>
          <a:xfrm>
            <a:off x="155862" y="4253516"/>
            <a:ext cx="4322619" cy="2598538"/>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
        <p:nvSpPr>
          <p:cNvPr id="10" name="TextBox 9">
            <a:extLst>
              <a:ext uri="{FF2B5EF4-FFF2-40B4-BE49-F238E27FC236}">
                <a16:creationId xmlns:a16="http://schemas.microsoft.com/office/drawing/2014/main" id="{78F86D93-6A5D-8767-6AEE-57AFEAA8E2FC}"/>
              </a:ext>
            </a:extLst>
          </p:cNvPr>
          <p:cNvSpPr txBox="1"/>
          <p:nvPr/>
        </p:nvSpPr>
        <p:spPr>
          <a:xfrm>
            <a:off x="6156612" y="6294474"/>
            <a:ext cx="1288473" cy="646331"/>
          </a:xfrm>
          <a:prstGeom prst="rect">
            <a:avLst/>
          </a:prstGeom>
          <a:noFill/>
        </p:spPr>
        <p:txBody>
          <a:bodyPr wrap="square" rtlCol="0">
            <a:spAutoFit/>
          </a:bodyPr>
          <a:lstStyle/>
          <a:p>
            <a:r>
              <a:rPr lang="en-US"/>
              <a:t>Photo: IA NRCS</a:t>
            </a:r>
          </a:p>
        </p:txBody>
      </p:sp>
      <p:sp>
        <p:nvSpPr>
          <p:cNvPr id="11" name="TextBox 10">
            <a:extLst>
              <a:ext uri="{FF2B5EF4-FFF2-40B4-BE49-F238E27FC236}">
                <a16:creationId xmlns:a16="http://schemas.microsoft.com/office/drawing/2014/main" id="{E41C0929-8758-77BC-AEF6-55D7D70581E5}"/>
              </a:ext>
            </a:extLst>
          </p:cNvPr>
          <p:cNvSpPr txBox="1"/>
          <p:nvPr/>
        </p:nvSpPr>
        <p:spPr>
          <a:xfrm>
            <a:off x="2654877" y="6211669"/>
            <a:ext cx="1787236" cy="646331"/>
          </a:xfrm>
          <a:prstGeom prst="rect">
            <a:avLst/>
          </a:prstGeom>
          <a:noFill/>
        </p:spPr>
        <p:txBody>
          <a:bodyPr wrap="square" rtlCol="0">
            <a:spAutoFit/>
          </a:bodyPr>
          <a:lstStyle/>
          <a:p>
            <a:r>
              <a:rPr lang="en-US"/>
              <a:t>Photo: SHD NRCS</a:t>
            </a:r>
          </a:p>
        </p:txBody>
      </p:sp>
    </p:spTree>
    <p:extLst>
      <p:ext uri="{BB962C8B-B14F-4D97-AF65-F5344CB8AC3E}">
        <p14:creationId xmlns:p14="http://schemas.microsoft.com/office/powerpoint/2010/main" val="1523761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8" descr="http://www.westernwelcomeweek.org/wp-content/uploads/2011/04/RulesRoad.jpg">
            <a:extLst>
              <a:ext uri="{FF2B5EF4-FFF2-40B4-BE49-F238E27FC236}">
                <a16:creationId xmlns:a16="http://schemas.microsoft.com/office/drawing/2014/main" id="{A4334854-D908-E136-CA9A-87CAAD173B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913" y="158750"/>
            <a:ext cx="2224087"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4">
            <a:extLst>
              <a:ext uri="{FF2B5EF4-FFF2-40B4-BE49-F238E27FC236}">
                <a16:creationId xmlns:a16="http://schemas.microsoft.com/office/drawing/2014/main" id="{8018504C-A4B0-4953-640C-1D74CBEC92BF}"/>
              </a:ext>
            </a:extLst>
          </p:cNvPr>
          <p:cNvSpPr>
            <a:spLocks noGrp="1" noChangeArrowheads="1"/>
          </p:cNvSpPr>
          <p:nvPr>
            <p:ph type="body" idx="1"/>
          </p:nvPr>
        </p:nvSpPr>
        <p:spPr>
          <a:xfrm>
            <a:off x="658813" y="1539875"/>
            <a:ext cx="7839075" cy="4483100"/>
          </a:xfrm>
        </p:spPr>
        <p:txBody>
          <a:bodyPr>
            <a:normAutofit lnSpcReduction="10000"/>
          </a:bodyPr>
          <a:lstStyle/>
          <a:p>
            <a:pPr marL="228600" indent="-228600" algn="ctr" eaLnBrk="1" hangingPunct="1">
              <a:lnSpc>
                <a:spcPct val="90000"/>
              </a:lnSpc>
              <a:spcBef>
                <a:spcPct val="0"/>
              </a:spcBef>
              <a:spcAft>
                <a:spcPts val="900"/>
              </a:spcAft>
              <a:buClr>
                <a:srgbClr val="C00000"/>
              </a:buClr>
            </a:pPr>
            <a:r>
              <a:rPr lang="en-US" altLang="en-US" sz="2500">
                <a:solidFill>
                  <a:srgbClr val="003366"/>
                </a:solidFill>
              </a:rPr>
              <a:t>Keep an open mind</a:t>
            </a:r>
          </a:p>
          <a:p>
            <a:pPr marL="228600" indent="-228600" algn="ctr" eaLnBrk="1" hangingPunct="1">
              <a:lnSpc>
                <a:spcPct val="90000"/>
              </a:lnSpc>
              <a:spcBef>
                <a:spcPct val="0"/>
              </a:spcBef>
              <a:spcAft>
                <a:spcPts val="900"/>
              </a:spcAft>
              <a:buClr>
                <a:srgbClr val="C00000"/>
              </a:buClr>
            </a:pPr>
            <a:r>
              <a:rPr lang="en-US" altLang="en-US" sz="2500">
                <a:solidFill>
                  <a:srgbClr val="003366"/>
                </a:solidFill>
              </a:rPr>
              <a:t>Listen to learn, not to rebut</a:t>
            </a:r>
          </a:p>
          <a:p>
            <a:pPr marL="228600" indent="-228600" algn="ctr" eaLnBrk="1" hangingPunct="1">
              <a:lnSpc>
                <a:spcPct val="90000"/>
              </a:lnSpc>
              <a:spcBef>
                <a:spcPct val="0"/>
              </a:spcBef>
              <a:spcAft>
                <a:spcPts val="900"/>
              </a:spcAft>
              <a:buClr>
                <a:srgbClr val="C00000"/>
              </a:buClr>
            </a:pPr>
            <a:r>
              <a:rPr lang="en-US" altLang="en-US" sz="2500">
                <a:solidFill>
                  <a:srgbClr val="003366"/>
                </a:solidFill>
              </a:rPr>
              <a:t>Question to clarify, not to corner</a:t>
            </a:r>
          </a:p>
          <a:p>
            <a:pPr marL="228600" indent="-228600" algn="ctr" eaLnBrk="1" hangingPunct="1">
              <a:lnSpc>
                <a:spcPct val="90000"/>
              </a:lnSpc>
              <a:spcBef>
                <a:spcPct val="0"/>
              </a:spcBef>
              <a:spcAft>
                <a:spcPts val="900"/>
              </a:spcAft>
              <a:buClr>
                <a:srgbClr val="C00000"/>
              </a:buClr>
            </a:pPr>
            <a:r>
              <a:rPr lang="en-US" altLang="en-US" sz="2500">
                <a:solidFill>
                  <a:srgbClr val="003366"/>
                </a:solidFill>
              </a:rPr>
              <a:t>Disagree without being disagreeable</a:t>
            </a:r>
          </a:p>
          <a:p>
            <a:pPr marL="228600" indent="-228600" algn="ctr" eaLnBrk="1" hangingPunct="1">
              <a:lnSpc>
                <a:spcPct val="90000"/>
              </a:lnSpc>
              <a:spcBef>
                <a:spcPct val="0"/>
              </a:spcBef>
              <a:spcAft>
                <a:spcPts val="900"/>
              </a:spcAft>
              <a:buClr>
                <a:srgbClr val="C00000"/>
              </a:buClr>
            </a:pPr>
            <a:r>
              <a:rPr lang="en-US" altLang="en-US" sz="2500">
                <a:solidFill>
                  <a:srgbClr val="003366"/>
                </a:solidFill>
              </a:rPr>
              <a:t>Be respectful of others</a:t>
            </a:r>
          </a:p>
          <a:p>
            <a:pPr marL="228600" indent="-228600" algn="ctr" eaLnBrk="1" hangingPunct="1">
              <a:lnSpc>
                <a:spcPct val="90000"/>
              </a:lnSpc>
              <a:spcBef>
                <a:spcPct val="0"/>
              </a:spcBef>
              <a:spcAft>
                <a:spcPts val="900"/>
              </a:spcAft>
              <a:buClr>
                <a:srgbClr val="C00000"/>
              </a:buClr>
            </a:pPr>
            <a:r>
              <a:rPr lang="en-US" altLang="en-US" sz="2500">
                <a:solidFill>
                  <a:srgbClr val="003366"/>
                </a:solidFill>
              </a:rPr>
              <a:t>No whining</a:t>
            </a:r>
          </a:p>
          <a:p>
            <a:pPr marL="228600" indent="-228600" algn="ctr" eaLnBrk="1" hangingPunct="1">
              <a:lnSpc>
                <a:spcPct val="90000"/>
              </a:lnSpc>
              <a:spcBef>
                <a:spcPct val="0"/>
              </a:spcBef>
              <a:spcAft>
                <a:spcPts val="900"/>
              </a:spcAft>
              <a:buClr>
                <a:srgbClr val="C00000"/>
              </a:buClr>
            </a:pPr>
            <a:r>
              <a:rPr lang="en-US" altLang="en-US" sz="2500">
                <a:solidFill>
                  <a:srgbClr val="003366"/>
                </a:solidFill>
              </a:rPr>
              <a:t>Return from Breaks ON TIME</a:t>
            </a:r>
          </a:p>
          <a:p>
            <a:pPr marL="228600" indent="-228600" algn="ctr" eaLnBrk="1" hangingPunct="1">
              <a:lnSpc>
                <a:spcPct val="90000"/>
              </a:lnSpc>
              <a:spcBef>
                <a:spcPct val="0"/>
              </a:spcBef>
              <a:spcAft>
                <a:spcPts val="900"/>
              </a:spcAft>
              <a:buClr>
                <a:srgbClr val="C00000"/>
              </a:buClr>
            </a:pPr>
            <a:r>
              <a:rPr lang="en-US" altLang="en-US" sz="2500">
                <a:solidFill>
                  <a:srgbClr val="003366"/>
                </a:solidFill>
              </a:rPr>
              <a:t>Turn your cell phone ringers off</a:t>
            </a:r>
          </a:p>
          <a:p>
            <a:pPr marL="228600" indent="-228600" algn="ctr" eaLnBrk="1" hangingPunct="1">
              <a:lnSpc>
                <a:spcPct val="90000"/>
              </a:lnSpc>
              <a:spcBef>
                <a:spcPct val="0"/>
              </a:spcBef>
              <a:spcAft>
                <a:spcPts val="900"/>
              </a:spcAft>
              <a:buClr>
                <a:srgbClr val="C00000"/>
              </a:buClr>
            </a:pPr>
            <a:r>
              <a:rPr lang="en-US" altLang="en-US" sz="2500">
                <a:solidFill>
                  <a:srgbClr val="003366"/>
                </a:solidFill>
              </a:rPr>
              <a:t>Use the “Parking Lot”</a:t>
            </a:r>
          </a:p>
          <a:p>
            <a:pPr marL="228600" indent="-228600" algn="ctr" eaLnBrk="1" hangingPunct="1">
              <a:lnSpc>
                <a:spcPct val="90000"/>
              </a:lnSpc>
              <a:spcBef>
                <a:spcPct val="0"/>
              </a:spcBef>
              <a:spcAft>
                <a:spcPts val="900"/>
              </a:spcAft>
              <a:buClr>
                <a:srgbClr val="C00000"/>
              </a:buClr>
            </a:pPr>
            <a:r>
              <a:rPr lang="en-US" altLang="en-US" sz="2500">
                <a:solidFill>
                  <a:srgbClr val="003366"/>
                </a:solidFill>
              </a:rPr>
              <a:t>Leave policies are in effect during training, if you are late or absent from class you will be charged leave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E47A2-7543-4AF2-9939-122E18A2AFF5}"/>
              </a:ext>
            </a:extLst>
          </p:cNvPr>
          <p:cNvSpPr>
            <a:spLocks noGrp="1"/>
          </p:cNvSpPr>
          <p:nvPr>
            <p:ph type="title"/>
          </p:nvPr>
        </p:nvSpPr>
        <p:spPr>
          <a:xfrm>
            <a:off x="1491681" y="43462"/>
            <a:ext cx="7652319" cy="1009651"/>
          </a:xfrm>
        </p:spPr>
        <p:txBody>
          <a:bodyPr>
            <a:normAutofit fontScale="90000"/>
          </a:bodyPr>
          <a:lstStyle/>
          <a:p>
            <a:r>
              <a:rPr lang="en-US"/>
              <a:t>Current Books Promoting Soil Health</a:t>
            </a:r>
          </a:p>
        </p:txBody>
      </p:sp>
      <p:sp>
        <p:nvSpPr>
          <p:cNvPr id="3" name="Footer Placeholder 2">
            <a:extLst>
              <a:ext uri="{FF2B5EF4-FFF2-40B4-BE49-F238E27FC236}">
                <a16:creationId xmlns:a16="http://schemas.microsoft.com/office/drawing/2014/main" id="{E28FD07E-D833-4FC1-A430-74079C364149}"/>
              </a:ext>
            </a:extLst>
          </p:cNvPr>
          <p:cNvSpPr>
            <a:spLocks noGrp="1"/>
          </p:cNvSpPr>
          <p:nvPr>
            <p:ph type="ftr" sz="quarter" idx="11"/>
          </p:nvPr>
        </p:nvSpPr>
        <p:spPr/>
        <p:txBody>
          <a:bodyPr/>
          <a:lstStyle/>
          <a:p>
            <a:r>
              <a:rPr lang="en-US"/>
              <a:t>NRCS | SHD | Introduction to Soil Health | v3.0</a:t>
            </a:r>
          </a:p>
        </p:txBody>
      </p:sp>
      <p:sp>
        <p:nvSpPr>
          <p:cNvPr id="5" name="Content Placeholder 4">
            <a:extLst>
              <a:ext uri="{FF2B5EF4-FFF2-40B4-BE49-F238E27FC236}">
                <a16:creationId xmlns:a16="http://schemas.microsoft.com/office/drawing/2014/main" id="{7E43FDD4-D695-3EEF-0509-87BFCD13C117}"/>
              </a:ext>
            </a:extLst>
          </p:cNvPr>
          <p:cNvSpPr>
            <a:spLocks noGrp="1"/>
          </p:cNvSpPr>
          <p:nvPr>
            <p:ph idx="1"/>
          </p:nvPr>
        </p:nvSpPr>
        <p:spPr/>
        <p:txBody>
          <a:bodyPr vert="horz" lIns="91440" tIns="45720" rIns="91440" bIns="45720" rtlCol="0" anchor="t">
            <a:normAutofit/>
          </a:bodyPr>
          <a:lstStyle/>
          <a:p>
            <a:pPr marL="0" indent="0">
              <a:buNone/>
            </a:pPr>
            <a:r>
              <a:rPr lang="en-US" sz="4000">
                <a:latin typeface="Calibri Light"/>
                <a:cs typeface="Calibri Light"/>
              </a:rPr>
              <a:t>What media resources have you seen or heard? </a:t>
            </a:r>
            <a:endParaRPr lang="en-US" sz="4000"/>
          </a:p>
          <a:p>
            <a:pPr lvl="1"/>
            <a:r>
              <a:rPr lang="en-US">
                <a:latin typeface="Calibri Light"/>
                <a:cs typeface="Calibri Light"/>
              </a:rPr>
              <a:t>Building Soils for Better Crops for example...</a:t>
            </a:r>
          </a:p>
          <a:p>
            <a:endParaRPr lang="en-US"/>
          </a:p>
        </p:txBody>
      </p:sp>
    </p:spTree>
    <p:extLst>
      <p:ext uri="{BB962C8B-B14F-4D97-AF65-F5344CB8AC3E}">
        <p14:creationId xmlns:p14="http://schemas.microsoft.com/office/powerpoint/2010/main" val="3235393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757BD-45DC-4534-B8C1-3DAC1F5BF0BA}"/>
              </a:ext>
            </a:extLst>
          </p:cNvPr>
          <p:cNvSpPr>
            <a:spLocks noGrp="1"/>
          </p:cNvSpPr>
          <p:nvPr>
            <p:ph type="title"/>
          </p:nvPr>
        </p:nvSpPr>
        <p:spPr>
          <a:xfrm>
            <a:off x="159964" y="546400"/>
            <a:ext cx="8759542" cy="1009651"/>
          </a:xfrm>
        </p:spPr>
        <p:txBody>
          <a:bodyPr>
            <a:noAutofit/>
          </a:bodyPr>
          <a:lstStyle/>
          <a:p>
            <a:r>
              <a:rPr lang="en-US" sz="3600"/>
              <a:t>Farmers are Catching the Vision of Improving Soil Function through Management ***</a:t>
            </a:r>
          </a:p>
        </p:txBody>
      </p:sp>
      <p:sp>
        <p:nvSpPr>
          <p:cNvPr id="3" name="Footer Placeholder 2">
            <a:extLst>
              <a:ext uri="{FF2B5EF4-FFF2-40B4-BE49-F238E27FC236}">
                <a16:creationId xmlns:a16="http://schemas.microsoft.com/office/drawing/2014/main" id="{555C3575-8573-4F03-85F5-B64CB4A4EB97}"/>
              </a:ext>
            </a:extLst>
          </p:cNvPr>
          <p:cNvSpPr>
            <a:spLocks noGrp="1"/>
          </p:cNvSpPr>
          <p:nvPr>
            <p:ph type="ftr" sz="quarter" idx="11"/>
          </p:nvPr>
        </p:nvSpPr>
        <p:spPr/>
        <p:txBody>
          <a:bodyPr/>
          <a:lstStyle/>
          <a:p>
            <a:r>
              <a:rPr lang="en-US"/>
              <a:t>NRCS | SHD | Introduction to Soil Health | v3.0</a:t>
            </a:r>
          </a:p>
        </p:txBody>
      </p:sp>
      <p:sp>
        <p:nvSpPr>
          <p:cNvPr id="6" name="Content Placeholder 5">
            <a:extLst>
              <a:ext uri="{FF2B5EF4-FFF2-40B4-BE49-F238E27FC236}">
                <a16:creationId xmlns:a16="http://schemas.microsoft.com/office/drawing/2014/main" id="{DFD1708D-146E-26D5-0590-9AF7E242F43A}"/>
              </a:ext>
            </a:extLst>
          </p:cNvPr>
          <p:cNvSpPr>
            <a:spLocks noGrp="1"/>
          </p:cNvSpPr>
          <p:nvPr>
            <p:ph idx="1"/>
          </p:nvPr>
        </p:nvSpPr>
        <p:spPr>
          <a:xfrm>
            <a:off x="743669" y="2548092"/>
            <a:ext cx="7886700" cy="5029807"/>
          </a:xfrm>
        </p:spPr>
        <p:txBody>
          <a:bodyPr vert="horz" lIns="91440" tIns="45720" rIns="91440" bIns="45720" rtlCol="0" anchor="t">
            <a:normAutofit/>
          </a:bodyPr>
          <a:lstStyle/>
          <a:p>
            <a:r>
              <a:rPr lang="en-US">
                <a:latin typeface="Calibri Light"/>
                <a:cs typeface="Calibri Light"/>
              </a:rPr>
              <a:t>Potential place of champions </a:t>
            </a:r>
            <a:r>
              <a:rPr lang="en-US">
                <a:latin typeface="Calibri Light"/>
                <a:cs typeface="Calibri Light"/>
                <a:hlinkClick r:id="rId3"/>
              </a:rPr>
              <a:t>https://www.nacdnet.org/get-involved/soil-health-champions-network/</a:t>
            </a:r>
            <a:endParaRPr lang="en-US"/>
          </a:p>
          <a:p>
            <a:r>
              <a:rPr lang="en-US">
                <a:latin typeface="Calibri Light"/>
                <a:cs typeface="Calibri Light"/>
              </a:rPr>
              <a:t>Add photos form your state.</a:t>
            </a:r>
          </a:p>
        </p:txBody>
      </p:sp>
    </p:spTree>
    <p:extLst>
      <p:ext uri="{BB962C8B-B14F-4D97-AF65-F5344CB8AC3E}">
        <p14:creationId xmlns:p14="http://schemas.microsoft.com/office/powerpoint/2010/main" val="40428261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28A2D-93A7-D912-C7B3-C85AFA5181B8}"/>
              </a:ext>
            </a:extLst>
          </p:cNvPr>
          <p:cNvSpPr>
            <a:spLocks noGrp="1"/>
          </p:cNvSpPr>
          <p:nvPr>
            <p:ph type="title"/>
          </p:nvPr>
        </p:nvSpPr>
        <p:spPr/>
        <p:txBody>
          <a:bodyPr/>
          <a:lstStyle/>
          <a:p>
            <a:r>
              <a:rPr lang="en-US">
                <a:cs typeface="Calibri Light"/>
              </a:rPr>
              <a:t>Worksheet and Scenarios</a:t>
            </a:r>
            <a:endParaRPr lang="en-US"/>
          </a:p>
        </p:txBody>
      </p:sp>
      <p:sp>
        <p:nvSpPr>
          <p:cNvPr id="4" name="Content Placeholder 3">
            <a:extLst>
              <a:ext uri="{FF2B5EF4-FFF2-40B4-BE49-F238E27FC236}">
                <a16:creationId xmlns:a16="http://schemas.microsoft.com/office/drawing/2014/main" id="{C6F3C72B-676C-7DEB-255A-877C2D8F956C}"/>
              </a:ext>
            </a:extLst>
          </p:cNvPr>
          <p:cNvSpPr>
            <a:spLocks noGrp="1"/>
          </p:cNvSpPr>
          <p:nvPr>
            <p:ph sz="half" idx="2"/>
          </p:nvPr>
        </p:nvSpPr>
        <p:spPr>
          <a:xfrm>
            <a:off x="574735" y="1221971"/>
            <a:ext cx="7940615" cy="4954992"/>
          </a:xfrm>
        </p:spPr>
        <p:txBody>
          <a:bodyPr vert="horz" lIns="91440" tIns="45720" rIns="91440" bIns="45720" rtlCol="0" anchor="t">
            <a:normAutofit/>
          </a:bodyPr>
          <a:lstStyle/>
          <a:p>
            <a:r>
              <a:rPr lang="en-US" dirty="0">
                <a:latin typeface="Calibri Light"/>
                <a:cs typeface="Calibri Light"/>
              </a:rPr>
              <a:t>Go over class worksheet</a:t>
            </a:r>
          </a:p>
          <a:p>
            <a:r>
              <a:rPr lang="en-US" dirty="0">
                <a:latin typeface="Calibri Light"/>
                <a:cs typeface="Calibri Light"/>
              </a:rPr>
              <a:t>Pass out scenarios and group up individuals</a:t>
            </a:r>
          </a:p>
          <a:p>
            <a:r>
              <a:rPr lang="en-US" dirty="0">
                <a:latin typeface="Calibri Light"/>
                <a:cs typeface="Calibri Light"/>
              </a:rPr>
              <a:t>First question do you need to make any assumptions about your scenario?  Is there anything missing?</a:t>
            </a:r>
          </a:p>
        </p:txBody>
      </p:sp>
      <p:sp>
        <p:nvSpPr>
          <p:cNvPr id="5" name="Footer Placeholder 4">
            <a:extLst>
              <a:ext uri="{FF2B5EF4-FFF2-40B4-BE49-F238E27FC236}">
                <a16:creationId xmlns:a16="http://schemas.microsoft.com/office/drawing/2014/main" id="{F80C0A61-1DC6-BCED-1786-D97767338A00}"/>
              </a:ext>
            </a:extLst>
          </p:cNvPr>
          <p:cNvSpPr>
            <a:spLocks noGrp="1"/>
          </p:cNvSpPr>
          <p:nvPr>
            <p:ph type="ftr" sz="quarter" idx="11"/>
          </p:nvPr>
        </p:nvSpPr>
        <p:spPr/>
        <p:txBody>
          <a:bodyPr/>
          <a:lstStyle/>
          <a:p>
            <a:r>
              <a:rPr lang="en-US"/>
              <a:t>NRCS | SHD | Introduction to Soil Health | v3.0</a:t>
            </a:r>
          </a:p>
        </p:txBody>
      </p:sp>
    </p:spTree>
    <p:extLst>
      <p:ext uri="{BB962C8B-B14F-4D97-AF65-F5344CB8AC3E}">
        <p14:creationId xmlns:p14="http://schemas.microsoft.com/office/powerpoint/2010/main" val="4194307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98F3C-525E-46F1-B955-ACC21D81B431}"/>
              </a:ext>
            </a:extLst>
          </p:cNvPr>
          <p:cNvSpPr>
            <a:spLocks noGrp="1"/>
          </p:cNvSpPr>
          <p:nvPr>
            <p:ph type="ctrTitle" idx="4294967295"/>
          </p:nvPr>
        </p:nvSpPr>
        <p:spPr>
          <a:xfrm>
            <a:off x="5568855" y="2449002"/>
            <a:ext cx="3686464" cy="1659528"/>
          </a:xfrm>
        </p:spPr>
        <p:txBody>
          <a:bodyPr anchor="b">
            <a:normAutofit fontScale="90000"/>
          </a:bodyPr>
          <a:lstStyle/>
          <a:p>
            <a:pPr algn="l"/>
            <a:r>
              <a:rPr lang="en-US">
                <a:solidFill>
                  <a:schemeClr val="tx1"/>
                </a:solidFill>
              </a:rPr>
              <a:t>Introduction</a:t>
            </a:r>
            <a:br>
              <a:rPr lang="en-US">
                <a:solidFill>
                  <a:schemeClr val="tx1"/>
                </a:solidFill>
              </a:rPr>
            </a:br>
            <a:r>
              <a:rPr lang="en-US">
                <a:solidFill>
                  <a:schemeClr val="tx1"/>
                </a:solidFill>
              </a:rPr>
              <a:t>to Soil Health</a:t>
            </a:r>
            <a:br>
              <a:rPr lang="en-US">
                <a:solidFill>
                  <a:schemeClr val="tx1"/>
                </a:solidFill>
              </a:rPr>
            </a:br>
            <a:endParaRPr lang="en-US">
              <a:solidFill>
                <a:srgbClr val="00529D"/>
              </a:solidFill>
            </a:endParaRPr>
          </a:p>
        </p:txBody>
      </p:sp>
      <p:sp>
        <p:nvSpPr>
          <p:cNvPr id="3" name="Subtitle 2">
            <a:extLst>
              <a:ext uri="{FF2B5EF4-FFF2-40B4-BE49-F238E27FC236}">
                <a16:creationId xmlns:a16="http://schemas.microsoft.com/office/drawing/2014/main" id="{B77A64D3-EB82-4D55-9C3C-E8164A9B50D6}"/>
              </a:ext>
            </a:extLst>
          </p:cNvPr>
          <p:cNvSpPr>
            <a:spLocks noGrp="1"/>
          </p:cNvSpPr>
          <p:nvPr>
            <p:ph type="subTitle" idx="4294967295"/>
          </p:nvPr>
        </p:nvSpPr>
        <p:spPr>
          <a:xfrm>
            <a:off x="5568855" y="4954960"/>
            <a:ext cx="2780015" cy="781812"/>
          </a:xfrm>
        </p:spPr>
        <p:txBody>
          <a:bodyPr anchor="t">
            <a:normAutofit/>
          </a:bodyPr>
          <a:lstStyle/>
          <a:p>
            <a:pPr marL="0" indent="0" algn="l">
              <a:spcBef>
                <a:spcPts val="0"/>
              </a:spcBef>
              <a:buNone/>
            </a:pPr>
            <a:r>
              <a:rPr lang="en-US" sz="1600">
                <a:solidFill>
                  <a:schemeClr val="bg2">
                    <a:lumMod val="10000"/>
                  </a:schemeClr>
                </a:solidFill>
              </a:rPr>
              <a:t>Presenter Name</a:t>
            </a:r>
          </a:p>
          <a:p>
            <a:pPr marL="0" indent="0" algn="l">
              <a:spcBef>
                <a:spcPts val="0"/>
              </a:spcBef>
              <a:buNone/>
            </a:pPr>
            <a:r>
              <a:rPr lang="en-US" sz="1600">
                <a:solidFill>
                  <a:schemeClr val="bg2">
                    <a:lumMod val="10000"/>
                  </a:schemeClr>
                </a:solidFill>
              </a:rPr>
              <a:t>Date</a:t>
            </a:r>
          </a:p>
          <a:p>
            <a:pPr marL="0" indent="0" algn="l">
              <a:spcBef>
                <a:spcPts val="0"/>
              </a:spcBef>
              <a:buNone/>
            </a:pPr>
            <a:r>
              <a:rPr lang="en-US" sz="1600">
                <a:solidFill>
                  <a:schemeClr val="bg2">
                    <a:lumMod val="10000"/>
                  </a:schemeClr>
                </a:solidFill>
              </a:rPr>
              <a:t>Location</a:t>
            </a:r>
          </a:p>
        </p:txBody>
      </p:sp>
    </p:spTree>
    <p:extLst>
      <p:ext uri="{BB962C8B-B14F-4D97-AF65-F5344CB8AC3E}">
        <p14:creationId xmlns:p14="http://schemas.microsoft.com/office/powerpoint/2010/main" val="2876849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767A1-F0CB-4003-B860-70216EF274EA}"/>
              </a:ext>
            </a:extLst>
          </p:cNvPr>
          <p:cNvSpPr>
            <a:spLocks noGrp="1"/>
          </p:cNvSpPr>
          <p:nvPr>
            <p:ph type="title"/>
          </p:nvPr>
        </p:nvSpPr>
        <p:spPr>
          <a:xfrm>
            <a:off x="1212099" y="56671"/>
            <a:ext cx="6719801" cy="842791"/>
          </a:xfrm>
        </p:spPr>
        <p:txBody>
          <a:bodyPr/>
          <a:lstStyle/>
          <a:p>
            <a:r>
              <a:rPr lang="en-US"/>
              <a:t>Objectives</a:t>
            </a:r>
          </a:p>
        </p:txBody>
      </p:sp>
      <p:sp>
        <p:nvSpPr>
          <p:cNvPr id="3" name="Content Placeholder 2">
            <a:extLst>
              <a:ext uri="{FF2B5EF4-FFF2-40B4-BE49-F238E27FC236}">
                <a16:creationId xmlns:a16="http://schemas.microsoft.com/office/drawing/2014/main" id="{CC52FB54-A29E-4777-BD63-40302D255328}"/>
              </a:ext>
            </a:extLst>
          </p:cNvPr>
          <p:cNvSpPr>
            <a:spLocks noGrp="1"/>
          </p:cNvSpPr>
          <p:nvPr>
            <p:ph idx="1"/>
          </p:nvPr>
        </p:nvSpPr>
        <p:spPr>
          <a:xfrm>
            <a:off x="628650" y="1239752"/>
            <a:ext cx="7886700" cy="2430727"/>
          </a:xfrm>
        </p:spPr>
        <p:txBody>
          <a:bodyPr vert="horz" lIns="91440" tIns="45720" rIns="91440" bIns="45720" rtlCol="0" anchor="t">
            <a:normAutofit lnSpcReduction="10000"/>
          </a:bodyPr>
          <a:lstStyle/>
          <a:p>
            <a:pPr marL="514350" lvl="0" indent="-514350">
              <a:buFont typeface="+mj-lt"/>
              <a:buAutoNum type="arabicPeriod"/>
            </a:pPr>
            <a:r>
              <a:rPr lang="en-US" dirty="0"/>
              <a:t>Define soil health and discuss why different words in the definition are important</a:t>
            </a:r>
          </a:p>
          <a:p>
            <a:pPr marL="514350" lvl="0" indent="-514350">
              <a:buFont typeface="+mj-lt"/>
              <a:buAutoNum type="arabicPeriod"/>
            </a:pPr>
            <a:r>
              <a:rPr lang="en-US" dirty="0"/>
              <a:t>List the primary functions of soil and impact on the environment or ecosystem</a:t>
            </a:r>
          </a:p>
          <a:p>
            <a:pPr marL="514350" indent="-514350">
              <a:buFont typeface="+mj-lt"/>
              <a:buAutoNum type="arabicPeriod"/>
            </a:pPr>
            <a:r>
              <a:rPr lang="en-US" dirty="0">
                <a:latin typeface="Calibri Light"/>
                <a:cs typeface="Calibri Light"/>
              </a:rPr>
              <a:t>Describe importance of soil health on all land uses &amp; society</a:t>
            </a:r>
          </a:p>
          <a:p>
            <a:pPr marL="514350" indent="-514350">
              <a:buFont typeface="+mj-lt"/>
              <a:buAutoNum type="arabicPeriod"/>
            </a:pPr>
            <a:endParaRPr lang="en-US" dirty="0"/>
          </a:p>
        </p:txBody>
      </p:sp>
      <p:sp>
        <p:nvSpPr>
          <p:cNvPr id="4" name="Footer Placeholder 3">
            <a:extLst>
              <a:ext uri="{FF2B5EF4-FFF2-40B4-BE49-F238E27FC236}">
                <a16:creationId xmlns:a16="http://schemas.microsoft.com/office/drawing/2014/main" id="{C6C6D503-E414-48AF-9B7F-1CD3B52E971D}"/>
              </a:ext>
            </a:extLst>
          </p:cNvPr>
          <p:cNvSpPr>
            <a:spLocks noGrp="1"/>
          </p:cNvSpPr>
          <p:nvPr>
            <p:ph type="ftr" sz="quarter" idx="11"/>
          </p:nvPr>
        </p:nvSpPr>
        <p:spPr/>
        <p:txBody>
          <a:bodyPr/>
          <a:lstStyle/>
          <a:p>
            <a:r>
              <a:rPr lang="en-US"/>
              <a:t>NRCS | SHD | Introduction to Soil Health | v3.0</a:t>
            </a:r>
          </a:p>
        </p:txBody>
      </p:sp>
      <p:pic>
        <p:nvPicPr>
          <p:cNvPr id="5" name="Picture 4">
            <a:extLst>
              <a:ext uri="{FF2B5EF4-FFF2-40B4-BE49-F238E27FC236}">
                <a16:creationId xmlns:a16="http://schemas.microsoft.com/office/drawing/2014/main" id="{07FF6599-ACA0-49F9-90A8-C5EDE1C131A9}"/>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1491681" y="3783420"/>
            <a:ext cx="6160638" cy="2596513"/>
          </a:xfrm>
          <a:prstGeom prst="rect">
            <a:avLst/>
          </a:prstGeom>
          <a:ln w="19050">
            <a:solidFill>
              <a:schemeClr val="tx1"/>
            </a:solidFill>
          </a:ln>
          <a:effectLst>
            <a:outerShdw blurRad="190500" algn="tl" rotWithShape="0">
              <a:srgbClr val="000000">
                <a:alpha val="70000"/>
              </a:srgbClr>
            </a:outerShdw>
          </a:effectLst>
        </p:spPr>
      </p:pic>
      <p:sp>
        <p:nvSpPr>
          <p:cNvPr id="6" name="TextBox 5">
            <a:extLst>
              <a:ext uri="{FF2B5EF4-FFF2-40B4-BE49-F238E27FC236}">
                <a16:creationId xmlns:a16="http://schemas.microsoft.com/office/drawing/2014/main" id="{FABFAFC1-020E-4513-9B6E-0E61C789DF0E}"/>
              </a:ext>
            </a:extLst>
          </p:cNvPr>
          <p:cNvSpPr txBox="1"/>
          <p:nvPr/>
        </p:nvSpPr>
        <p:spPr>
          <a:xfrm>
            <a:off x="6883838" y="6220960"/>
            <a:ext cx="846707" cy="215444"/>
          </a:xfrm>
          <a:prstGeom prst="rect">
            <a:avLst/>
          </a:prstGeom>
          <a:noFill/>
        </p:spPr>
        <p:txBody>
          <a:bodyPr wrap="none" rtlCol="0">
            <a:spAutoFit/>
          </a:bodyPr>
          <a:lstStyle/>
          <a:p>
            <a:r>
              <a:rPr lang="en-US" sz="800" i="1">
                <a:solidFill>
                  <a:schemeClr val="bg1"/>
                </a:solidFill>
              </a:rPr>
              <a:t>Cochrane, NRCS</a:t>
            </a:r>
            <a:endParaRPr lang="en-US" sz="800">
              <a:solidFill>
                <a:schemeClr val="bg1"/>
              </a:solidFill>
            </a:endParaRPr>
          </a:p>
        </p:txBody>
      </p:sp>
    </p:spTree>
    <p:extLst>
      <p:ext uri="{BB962C8B-B14F-4D97-AF65-F5344CB8AC3E}">
        <p14:creationId xmlns:p14="http://schemas.microsoft.com/office/powerpoint/2010/main" val="27747248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7999"/>
          </a:xfrm>
          <a:prstGeom prst="rect">
            <a:avLst/>
          </a:prstGeom>
          <a:solidFill>
            <a:srgbClr val="F3DD8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p:cNvPicPr>
            <a:picLocks noGrp="1" noChangeAspect="1"/>
          </p:cNvPicPr>
          <p:nvPr>
            <p:ph type="pic" idx="1"/>
          </p:nvPr>
        </p:nvPicPr>
        <p:blipFill rotWithShape="1">
          <a:blip r:embed="rId3" cstate="screen">
            <a:extLst>
              <a:ext uri="{28A0092B-C50C-407E-A947-70E740481C1C}">
                <a14:useLocalDpi xmlns:a14="http://schemas.microsoft.com/office/drawing/2010/main"/>
              </a:ext>
            </a:extLst>
          </a:blip>
          <a:srcRect t="23362"/>
          <a:stretch/>
        </p:blipFill>
        <p:spPr>
          <a:xfrm>
            <a:off x="0" y="833483"/>
            <a:ext cx="9141003" cy="4973215"/>
          </a:xfrm>
          <a:ln>
            <a:solidFill>
              <a:schemeClr val="tx1"/>
            </a:solidFill>
          </a:ln>
        </p:spPr>
      </p:pic>
      <p:sp>
        <p:nvSpPr>
          <p:cNvPr id="7" name="Text Placeholder 6"/>
          <p:cNvSpPr>
            <a:spLocks noGrp="1"/>
          </p:cNvSpPr>
          <p:nvPr>
            <p:ph type="body" sz="half" idx="2"/>
          </p:nvPr>
        </p:nvSpPr>
        <p:spPr>
          <a:xfrm>
            <a:off x="4414691" y="146394"/>
            <a:ext cx="4505374" cy="1654413"/>
          </a:xfrm>
          <a:solidFill>
            <a:srgbClr val="FFFFFF">
              <a:alpha val="80000"/>
            </a:srgbClr>
          </a:solidFill>
          <a:ln>
            <a:noFill/>
          </a:ln>
        </p:spPr>
        <p:txBody>
          <a:bodyPr vert="horz" wrap="square" lIns="91440" tIns="45720" rIns="91440" bIns="45720" numCol="1" anchor="t" anchorCtr="0" compatLnSpc="1">
            <a:prstTxWarp prst="textNoShape">
              <a:avLst/>
            </a:prstTxWarp>
            <a:normAutofit/>
          </a:bodyPr>
          <a:lstStyle/>
          <a:p>
            <a:pPr marL="233363" indent="-233363" eaLnBrk="0" fontAlgn="base" hangingPunct="0">
              <a:lnSpc>
                <a:spcPct val="85000"/>
              </a:lnSpc>
              <a:spcBef>
                <a:spcPct val="20000"/>
              </a:spcBef>
              <a:spcAft>
                <a:spcPct val="0"/>
              </a:spcAft>
              <a:buChar char="•"/>
            </a:pPr>
            <a:r>
              <a:rPr lang="en-US" sz="2400" kern="0" dirty="0">
                <a:cs typeface="ＭＳ Ｐゴシック" charset="0"/>
              </a:rPr>
              <a:t>Our traditions in agriculture are deeply rooted.  </a:t>
            </a:r>
          </a:p>
          <a:p>
            <a:pPr marL="233363" indent="-233363" eaLnBrk="0" fontAlgn="base" hangingPunct="0">
              <a:lnSpc>
                <a:spcPct val="85000"/>
              </a:lnSpc>
              <a:spcBef>
                <a:spcPct val="20000"/>
              </a:spcBef>
              <a:spcAft>
                <a:spcPct val="0"/>
              </a:spcAft>
              <a:buChar char="•"/>
            </a:pPr>
            <a:r>
              <a:rPr lang="en-US" sz="2400" kern="0" dirty="0">
                <a:cs typeface="ＭＳ Ｐゴシック" charset="0"/>
              </a:rPr>
              <a:t>Early management  necessitated working with natural systems. </a:t>
            </a:r>
          </a:p>
        </p:txBody>
      </p:sp>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05802" y="235924"/>
            <a:ext cx="4105892" cy="2763867"/>
          </a:xfrm>
          <a:prstGeom prst="ellipse">
            <a:avLst/>
          </a:prstGeom>
          <a:ln>
            <a:noFill/>
          </a:ln>
          <a:effectLst>
            <a:softEdge rad="112500"/>
          </a:effectLst>
        </p:spPr>
      </p:pic>
      <p:pic>
        <p:nvPicPr>
          <p:cNvPr id="8" name="Picture 7"/>
          <p:cNvPicPr>
            <a:picLocks noChangeAspect="1"/>
          </p:cNvPicPr>
          <p:nvPr/>
        </p:nvPicPr>
        <p:blipFill rotWithShape="1">
          <a:blip r:embed="rId5" cstate="screen">
            <a:extLst>
              <a:ext uri="{28A0092B-C50C-407E-A947-70E740481C1C}">
                <a14:useLocalDpi xmlns:a14="http://schemas.microsoft.com/office/drawing/2010/main"/>
              </a:ext>
            </a:extLst>
          </a:blip>
          <a:srcRect t="29167"/>
          <a:stretch/>
        </p:blipFill>
        <p:spPr>
          <a:xfrm>
            <a:off x="4169446" y="4198776"/>
            <a:ext cx="4974555" cy="2659223"/>
          </a:xfrm>
          <a:prstGeom prst="ellipse">
            <a:avLst/>
          </a:prstGeom>
          <a:ln>
            <a:noFill/>
          </a:ln>
          <a:effectLst>
            <a:softEdge rad="112500"/>
          </a:effectLst>
        </p:spPr>
      </p:pic>
      <p:sp>
        <p:nvSpPr>
          <p:cNvPr id="9" name="Text Placeholder 6"/>
          <p:cNvSpPr txBox="1">
            <a:spLocks/>
          </p:cNvSpPr>
          <p:nvPr/>
        </p:nvSpPr>
        <p:spPr bwMode="auto">
          <a:xfrm>
            <a:off x="305802" y="5095564"/>
            <a:ext cx="5245912" cy="1398223"/>
          </a:xfrm>
          <a:prstGeom prst="rect">
            <a:avLst/>
          </a:prstGeom>
          <a:solidFill>
            <a:srgbClr val="FFFFFF">
              <a:alpha val="80000"/>
            </a:srgbClr>
          </a:solidFill>
          <a:ln>
            <a:noFill/>
          </a:ln>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1400">
                <a:solidFill>
                  <a:schemeClr val="tx1"/>
                </a:solidFill>
                <a:latin typeface="+mn-lt"/>
                <a:ea typeface="+mn-ea"/>
                <a:cs typeface="ＭＳ Ｐゴシック" charset="0"/>
              </a:defRPr>
            </a:lvl1pPr>
            <a:lvl2pPr marL="457200" indent="0" algn="l" rtl="0" eaLnBrk="0" fontAlgn="base" hangingPunct="0">
              <a:spcBef>
                <a:spcPct val="20000"/>
              </a:spcBef>
              <a:spcAft>
                <a:spcPct val="0"/>
              </a:spcAft>
              <a:buNone/>
              <a:defRPr sz="1200">
                <a:solidFill>
                  <a:schemeClr val="tx1"/>
                </a:solidFill>
                <a:latin typeface="+mn-lt"/>
                <a:ea typeface="+mn-ea"/>
                <a:cs typeface="ＭＳ Ｐゴシック" charset="0"/>
              </a:defRPr>
            </a:lvl2pPr>
            <a:lvl3pPr marL="914400" indent="0" algn="l" rtl="0" eaLnBrk="0" fontAlgn="base" hangingPunct="0">
              <a:spcBef>
                <a:spcPct val="20000"/>
              </a:spcBef>
              <a:spcAft>
                <a:spcPct val="0"/>
              </a:spcAft>
              <a:buNone/>
              <a:defRPr sz="1000">
                <a:solidFill>
                  <a:schemeClr val="tx1"/>
                </a:solidFill>
                <a:latin typeface="+mn-lt"/>
                <a:ea typeface="+mn-ea"/>
                <a:cs typeface="ＭＳ Ｐゴシック" charset="0"/>
              </a:defRPr>
            </a:lvl3pPr>
            <a:lvl4pPr marL="1371600" indent="0" algn="l" rtl="0" eaLnBrk="0" fontAlgn="base" hangingPunct="0">
              <a:spcBef>
                <a:spcPct val="20000"/>
              </a:spcBef>
              <a:spcAft>
                <a:spcPct val="0"/>
              </a:spcAft>
              <a:buNone/>
              <a:defRPr sz="900">
                <a:solidFill>
                  <a:schemeClr val="tx1"/>
                </a:solidFill>
                <a:latin typeface="+mn-lt"/>
                <a:ea typeface="+mn-ea"/>
                <a:cs typeface="ＭＳ Ｐゴシック" charset="0"/>
              </a:defRPr>
            </a:lvl4pPr>
            <a:lvl5pPr marL="1828800" indent="0" algn="l" rtl="0" eaLnBrk="0" fontAlgn="base" hangingPunct="0">
              <a:spcBef>
                <a:spcPct val="20000"/>
              </a:spcBef>
              <a:spcAft>
                <a:spcPct val="0"/>
              </a:spcAft>
              <a:buNone/>
              <a:defRPr sz="900">
                <a:solidFill>
                  <a:schemeClr val="tx1"/>
                </a:solidFill>
                <a:latin typeface="+mn-lt"/>
                <a:ea typeface="+mn-ea"/>
                <a:cs typeface="ＭＳ Ｐゴシック" charset="0"/>
              </a:defRPr>
            </a:lvl5pPr>
            <a:lvl6pPr marL="2286000" indent="0" algn="l" rtl="0" eaLnBrk="1" fontAlgn="base" hangingPunct="1">
              <a:spcBef>
                <a:spcPct val="20000"/>
              </a:spcBef>
              <a:spcAft>
                <a:spcPct val="0"/>
              </a:spcAft>
              <a:buNone/>
              <a:defRPr sz="900">
                <a:solidFill>
                  <a:schemeClr val="tx1"/>
                </a:solidFill>
                <a:latin typeface="+mn-lt"/>
                <a:ea typeface="+mn-ea"/>
              </a:defRPr>
            </a:lvl6pPr>
            <a:lvl7pPr marL="2743200" indent="0" algn="l" rtl="0" eaLnBrk="1" fontAlgn="base" hangingPunct="1">
              <a:spcBef>
                <a:spcPct val="20000"/>
              </a:spcBef>
              <a:spcAft>
                <a:spcPct val="0"/>
              </a:spcAft>
              <a:buNone/>
              <a:defRPr sz="900">
                <a:solidFill>
                  <a:schemeClr val="tx1"/>
                </a:solidFill>
                <a:latin typeface="+mn-lt"/>
                <a:ea typeface="+mn-ea"/>
              </a:defRPr>
            </a:lvl7pPr>
            <a:lvl8pPr marL="3200400" indent="0" algn="l" rtl="0" eaLnBrk="1" fontAlgn="base" hangingPunct="1">
              <a:spcBef>
                <a:spcPct val="20000"/>
              </a:spcBef>
              <a:spcAft>
                <a:spcPct val="0"/>
              </a:spcAft>
              <a:buNone/>
              <a:defRPr sz="900">
                <a:solidFill>
                  <a:schemeClr val="tx1"/>
                </a:solidFill>
                <a:latin typeface="+mn-lt"/>
                <a:ea typeface="+mn-ea"/>
              </a:defRPr>
            </a:lvl8pPr>
            <a:lvl9pPr marL="3657600" indent="0" algn="l" rtl="0" eaLnBrk="1" fontAlgn="base" hangingPunct="1">
              <a:spcBef>
                <a:spcPct val="20000"/>
              </a:spcBef>
              <a:spcAft>
                <a:spcPct val="0"/>
              </a:spcAft>
              <a:buNone/>
              <a:defRPr sz="900">
                <a:solidFill>
                  <a:schemeClr val="tx1"/>
                </a:solidFill>
                <a:latin typeface="+mn-lt"/>
                <a:ea typeface="+mn-ea"/>
              </a:defRPr>
            </a:lvl9pPr>
          </a:lstStyle>
          <a:p>
            <a:pPr marL="233363" indent="-233363">
              <a:lnSpc>
                <a:spcPct val="90000"/>
              </a:lnSpc>
              <a:buFont typeface="Arial" panose="020B0604020202020204" pitchFamily="34" charset="0"/>
              <a:buChar char="•"/>
            </a:pPr>
            <a:r>
              <a:rPr lang="en-US" sz="2400" kern="0" dirty="0">
                <a:solidFill>
                  <a:srgbClr val="053773"/>
                </a:solidFill>
              </a:rPr>
              <a:t>As mechanization advanced and scale and intensity grew our management principles became focused on altering natural systems to meet our needs.  </a:t>
            </a:r>
          </a:p>
        </p:txBody>
      </p:sp>
      <p:sp>
        <p:nvSpPr>
          <p:cNvPr id="3" name="Footer Placeholder 2">
            <a:extLst>
              <a:ext uri="{FF2B5EF4-FFF2-40B4-BE49-F238E27FC236}">
                <a16:creationId xmlns:a16="http://schemas.microsoft.com/office/drawing/2014/main" id="{A9E73B43-0B53-F2EE-BDE4-06C8D8CE0FC5}"/>
              </a:ext>
            </a:extLst>
          </p:cNvPr>
          <p:cNvSpPr>
            <a:spLocks noGrp="1"/>
          </p:cNvSpPr>
          <p:nvPr>
            <p:ph type="ftr" sz="quarter" idx="11"/>
          </p:nvPr>
        </p:nvSpPr>
        <p:spPr/>
        <p:txBody>
          <a:bodyPr/>
          <a:lstStyle/>
          <a:p>
            <a:r>
              <a:rPr lang="en-US"/>
              <a:t>NRCS | SHD | Introduction to Soil Health | v3.0</a:t>
            </a:r>
          </a:p>
        </p:txBody>
      </p:sp>
      <p:pic>
        <p:nvPicPr>
          <p:cNvPr id="10" name="Picture 9" descr="A person digging in a garden&#10;&#10;Description automatically generated">
            <a:extLst>
              <a:ext uri="{FF2B5EF4-FFF2-40B4-BE49-F238E27FC236}">
                <a16:creationId xmlns:a16="http://schemas.microsoft.com/office/drawing/2014/main" id="{EDA304AD-A52F-D30E-A91A-9A55C41091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90959" y="2456892"/>
            <a:ext cx="7144687" cy="4466313"/>
          </a:xfrm>
          <a:prstGeom prst="rect">
            <a:avLst/>
          </a:prstGeom>
        </p:spPr>
      </p:pic>
    </p:spTree>
    <p:extLst>
      <p:ext uri="{BB962C8B-B14F-4D97-AF65-F5344CB8AC3E}">
        <p14:creationId xmlns:p14="http://schemas.microsoft.com/office/powerpoint/2010/main" val="3703768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06E3085-E782-4AFC-BEA6-C07E7924D25A}"/>
              </a:ext>
            </a:extLst>
          </p:cNvPr>
          <p:cNvSpPr/>
          <p:nvPr/>
        </p:nvSpPr>
        <p:spPr>
          <a:xfrm>
            <a:off x="5208317" y="1109661"/>
            <a:ext cx="3657600" cy="4893647"/>
          </a:xfrm>
          <a:prstGeom prst="rect">
            <a:avLst/>
          </a:prstGeom>
        </p:spPr>
        <p:txBody>
          <a:bodyPr wrap="square">
            <a:spAutoFit/>
          </a:bodyPr>
          <a:lstStyle/>
          <a:p>
            <a:r>
              <a:rPr lang="en-US" sz="2400" b="1" dirty="0">
                <a:cs typeface="Arial" panose="020B0604020202020204" pitchFamily="34" charset="0"/>
              </a:rPr>
              <a:t>“If we are bold in our thinking, courageous in accepting new ideas, and willing to work with instead of against our land, we shall find in conservation farming an avenue to the greatest food production the world has ever known…”</a:t>
            </a:r>
          </a:p>
          <a:p>
            <a:endParaRPr lang="en-US" sz="2400" b="1" dirty="0">
              <a:solidFill>
                <a:srgbClr val="333333"/>
              </a:solidFill>
            </a:endParaRPr>
          </a:p>
          <a:p>
            <a:r>
              <a:rPr lang="en-US" sz="2400" b="1" dirty="0">
                <a:solidFill>
                  <a:srgbClr val="333333"/>
                </a:solidFill>
                <a:cs typeface="Arial" panose="020B0604020202020204" pitchFamily="34" charset="0"/>
              </a:rPr>
              <a:t>-Hugh Hammond Bennett</a:t>
            </a:r>
          </a:p>
          <a:p>
            <a:r>
              <a:rPr lang="en-US" sz="2400" b="1" dirty="0">
                <a:solidFill>
                  <a:srgbClr val="333333"/>
                </a:solidFill>
                <a:cs typeface="Arial" panose="020B0604020202020204" pitchFamily="34" charset="0"/>
              </a:rPr>
              <a:t>September 18, 1943</a:t>
            </a:r>
            <a:endParaRPr lang="en-US" sz="2400" b="1" dirty="0">
              <a:cs typeface="Arial" panose="020B0604020202020204" pitchFamily="34" charset="0"/>
            </a:endParaRPr>
          </a:p>
        </p:txBody>
      </p:sp>
      <p:pic>
        <p:nvPicPr>
          <p:cNvPr id="2" name="Picture 2">
            <a:extLst>
              <a:ext uri="{FF2B5EF4-FFF2-40B4-BE49-F238E27FC236}">
                <a16:creationId xmlns:a16="http://schemas.microsoft.com/office/drawing/2014/main" id="{9FDB4B2D-74A9-4FF8-A197-D41CB77085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083" y="1109661"/>
            <a:ext cx="4481154" cy="489364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4E9DDCE-0497-4425-AD0F-34BADE904B45}"/>
              </a:ext>
            </a:extLst>
          </p:cNvPr>
          <p:cNvSpPr txBox="1"/>
          <p:nvPr/>
        </p:nvSpPr>
        <p:spPr>
          <a:xfrm>
            <a:off x="3975089" y="5307107"/>
            <a:ext cx="728760" cy="246221"/>
          </a:xfrm>
          <a:prstGeom prst="rect">
            <a:avLst/>
          </a:prstGeom>
          <a:noFill/>
        </p:spPr>
        <p:txBody>
          <a:bodyPr wrap="square" rtlCol="0">
            <a:spAutoFit/>
          </a:bodyPr>
          <a:lstStyle/>
          <a:p>
            <a:r>
              <a:rPr lang="en-US" sz="1000"/>
              <a:t>Wikipedia</a:t>
            </a:r>
          </a:p>
        </p:txBody>
      </p:sp>
      <p:sp>
        <p:nvSpPr>
          <p:cNvPr id="5" name="Footer Placeholder 4">
            <a:extLst>
              <a:ext uri="{FF2B5EF4-FFF2-40B4-BE49-F238E27FC236}">
                <a16:creationId xmlns:a16="http://schemas.microsoft.com/office/drawing/2014/main" id="{37085E61-5966-23FB-E03F-17BD55339A1E}"/>
              </a:ext>
            </a:extLst>
          </p:cNvPr>
          <p:cNvSpPr>
            <a:spLocks noGrp="1"/>
          </p:cNvSpPr>
          <p:nvPr>
            <p:ph type="ftr" sz="quarter" idx="11"/>
          </p:nvPr>
        </p:nvSpPr>
        <p:spPr/>
        <p:txBody>
          <a:bodyPr/>
          <a:lstStyle/>
          <a:p>
            <a:r>
              <a:rPr lang="en-US"/>
              <a:t>NRCS | SHD | Introduction to Soil Health | v3.0</a:t>
            </a:r>
          </a:p>
        </p:txBody>
      </p:sp>
    </p:spTree>
    <p:extLst>
      <p:ext uri="{BB962C8B-B14F-4D97-AF65-F5344CB8AC3E}">
        <p14:creationId xmlns:p14="http://schemas.microsoft.com/office/powerpoint/2010/main" val="2318230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49CA9-9041-4BCA-A7EA-3DB35A3A55B2}"/>
              </a:ext>
            </a:extLst>
          </p:cNvPr>
          <p:cNvSpPr>
            <a:spLocks noGrp="1"/>
          </p:cNvSpPr>
          <p:nvPr>
            <p:ph type="title"/>
          </p:nvPr>
        </p:nvSpPr>
        <p:spPr>
          <a:xfrm>
            <a:off x="3685817" y="106751"/>
            <a:ext cx="5311071" cy="1676603"/>
          </a:xfrm>
        </p:spPr>
        <p:txBody>
          <a:bodyPr>
            <a:normAutofit/>
          </a:bodyPr>
          <a:lstStyle/>
          <a:p>
            <a:r>
              <a:rPr lang="en-US" sz="3700"/>
              <a:t>What Functions Would We Like our Soil to Provide?</a:t>
            </a:r>
          </a:p>
        </p:txBody>
      </p:sp>
      <p:pic>
        <p:nvPicPr>
          <p:cNvPr id="6" name="Picture 5" descr="A close up of a green field&#10;&#10;Description generated with very high confidence">
            <a:extLst>
              <a:ext uri="{FF2B5EF4-FFF2-40B4-BE49-F238E27FC236}">
                <a16:creationId xmlns:a16="http://schemas.microsoft.com/office/drawing/2014/main" id="{58890108-6998-454D-9BE4-333EA8592A99}"/>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20" y="10"/>
            <a:ext cx="3476673" cy="6857990"/>
          </a:xfrm>
          <a:prstGeom prst="rect">
            <a:avLst/>
          </a:prstGeom>
          <a:ln w="19050">
            <a:solidFill>
              <a:schemeClr val="tx1"/>
            </a:solidFill>
          </a:ln>
          <a:effectLst>
            <a:outerShdw blurRad="63500" sx="102000" sy="102000" algn="ctr" rotWithShape="0">
              <a:prstClr val="black">
                <a:alpha val="40000"/>
              </a:prstClr>
            </a:outerShdw>
          </a:effectLst>
        </p:spPr>
      </p:pic>
      <p:sp>
        <p:nvSpPr>
          <p:cNvPr id="3" name="Content Placeholder 2">
            <a:extLst>
              <a:ext uri="{FF2B5EF4-FFF2-40B4-BE49-F238E27FC236}">
                <a16:creationId xmlns:a16="http://schemas.microsoft.com/office/drawing/2014/main" id="{E16E7075-339E-47D4-A453-C18DF9F6EF10}"/>
              </a:ext>
            </a:extLst>
          </p:cNvPr>
          <p:cNvSpPr>
            <a:spLocks noGrp="1"/>
          </p:cNvSpPr>
          <p:nvPr>
            <p:ph idx="1"/>
          </p:nvPr>
        </p:nvSpPr>
        <p:spPr>
          <a:xfrm>
            <a:off x="3871418" y="1695859"/>
            <a:ext cx="4939867" cy="5111544"/>
          </a:xfrm>
        </p:spPr>
        <p:txBody>
          <a:bodyPr numCol="2">
            <a:noAutofit/>
          </a:bodyPr>
          <a:lstStyle/>
          <a:p>
            <a:pPr marL="274320" lvl="0"/>
            <a:r>
              <a:rPr lang="en-US" sz="2500" dirty="0"/>
              <a:t>Produce food, feed, fiber, biofuels &amp; medicine</a:t>
            </a:r>
          </a:p>
          <a:p>
            <a:pPr marL="274320" lvl="0"/>
            <a:r>
              <a:rPr lang="en-US" sz="2500" dirty="0"/>
              <a:t>Capture, filter, and store water</a:t>
            </a:r>
          </a:p>
          <a:p>
            <a:pPr marL="274320" lvl="0"/>
            <a:r>
              <a:rPr lang="en-US" sz="2500" dirty="0"/>
              <a:t>Cycle and recycle nutrients</a:t>
            </a:r>
          </a:p>
          <a:p>
            <a:pPr marL="274320" lvl="0"/>
            <a:r>
              <a:rPr lang="en-US" sz="2500" dirty="0"/>
              <a:t>Resilience to drought, flood &amp; temp extremes</a:t>
            </a:r>
          </a:p>
          <a:p>
            <a:pPr marL="274320" lvl="0"/>
            <a:r>
              <a:rPr lang="en-US" sz="2500" dirty="0"/>
              <a:t>Protect plants from pathogens and stress</a:t>
            </a:r>
          </a:p>
          <a:p>
            <a:pPr marL="274320" lvl="0"/>
            <a:r>
              <a:rPr lang="en-US" sz="2500" dirty="0"/>
              <a:t>Detoxify pollutants</a:t>
            </a:r>
          </a:p>
          <a:p>
            <a:pPr marL="274320" lvl="0"/>
            <a:r>
              <a:rPr lang="en-US" sz="2500" dirty="0"/>
              <a:t>Store carbon and moderate release of gases </a:t>
            </a:r>
          </a:p>
          <a:p>
            <a:pPr marL="274320" lvl="0"/>
            <a:r>
              <a:rPr lang="en-US" sz="2500" dirty="0"/>
              <a:t>Resist erosive forces</a:t>
            </a:r>
          </a:p>
        </p:txBody>
      </p:sp>
      <p:cxnSp>
        <p:nvCxnSpPr>
          <p:cNvPr id="5" name="Straight Connector 4">
            <a:extLst>
              <a:ext uri="{FF2B5EF4-FFF2-40B4-BE49-F238E27FC236}">
                <a16:creationId xmlns:a16="http://schemas.microsoft.com/office/drawing/2014/main" id="{AE4040CD-932C-4876-8A25-4454D516A05F}"/>
              </a:ext>
            </a:extLst>
          </p:cNvPr>
          <p:cNvCxnSpPr/>
          <p:nvPr/>
        </p:nvCxnSpPr>
        <p:spPr>
          <a:xfrm>
            <a:off x="4223657" y="1524002"/>
            <a:ext cx="4027714"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1233E02-E092-4277-A19D-8EF598A208AB}"/>
              </a:ext>
            </a:extLst>
          </p:cNvPr>
          <p:cNvSpPr txBox="1"/>
          <p:nvPr/>
        </p:nvSpPr>
        <p:spPr>
          <a:xfrm>
            <a:off x="-27708" y="6688726"/>
            <a:ext cx="846707" cy="215444"/>
          </a:xfrm>
          <a:prstGeom prst="rect">
            <a:avLst/>
          </a:prstGeom>
          <a:noFill/>
        </p:spPr>
        <p:txBody>
          <a:bodyPr wrap="none" rtlCol="0">
            <a:spAutoFit/>
          </a:bodyPr>
          <a:lstStyle/>
          <a:p>
            <a:r>
              <a:rPr lang="en-US" sz="800" i="1">
                <a:solidFill>
                  <a:schemeClr val="bg1"/>
                </a:solidFill>
              </a:rPr>
              <a:t>Cochrane, NRCS</a:t>
            </a:r>
            <a:endParaRPr lang="en-US" sz="800">
              <a:solidFill>
                <a:schemeClr val="bg1"/>
              </a:solidFill>
            </a:endParaRPr>
          </a:p>
        </p:txBody>
      </p:sp>
      <p:sp>
        <p:nvSpPr>
          <p:cNvPr id="4" name="Footer Placeholder 3">
            <a:extLst>
              <a:ext uri="{FF2B5EF4-FFF2-40B4-BE49-F238E27FC236}">
                <a16:creationId xmlns:a16="http://schemas.microsoft.com/office/drawing/2014/main" id="{E0B1BDCB-2EEF-4888-9299-4DC7D67C4A1E}"/>
              </a:ext>
            </a:extLst>
          </p:cNvPr>
          <p:cNvSpPr>
            <a:spLocks noGrp="1"/>
          </p:cNvSpPr>
          <p:nvPr>
            <p:ph type="ftr" sz="quarter" idx="11"/>
          </p:nvPr>
        </p:nvSpPr>
        <p:spPr/>
        <p:txBody>
          <a:bodyPr/>
          <a:lstStyle/>
          <a:p>
            <a:r>
              <a:rPr lang="en-US"/>
              <a:t>NRCS | SHD | Introduction to Soil Health | v3.0</a:t>
            </a:r>
          </a:p>
        </p:txBody>
      </p:sp>
    </p:spTree>
    <p:extLst>
      <p:ext uri="{BB962C8B-B14F-4D97-AF65-F5344CB8AC3E}">
        <p14:creationId xmlns:p14="http://schemas.microsoft.com/office/powerpoint/2010/main" val="3870319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014D6-3A40-408D-A0C5-3AF80914CE51}"/>
              </a:ext>
            </a:extLst>
          </p:cNvPr>
          <p:cNvSpPr>
            <a:spLocks noGrp="1"/>
          </p:cNvSpPr>
          <p:nvPr>
            <p:ph type="title"/>
          </p:nvPr>
        </p:nvSpPr>
        <p:spPr>
          <a:xfrm>
            <a:off x="628650" y="427651"/>
            <a:ext cx="7886700" cy="1009651"/>
          </a:xfrm>
        </p:spPr>
        <p:txBody>
          <a:bodyPr>
            <a:normAutofit fontScale="90000"/>
          </a:bodyPr>
          <a:lstStyle/>
          <a:p>
            <a:r>
              <a:rPr lang="en-US" dirty="0"/>
              <a:t>How does NRCS Define Soil Health?</a:t>
            </a:r>
          </a:p>
        </p:txBody>
      </p:sp>
      <p:sp>
        <p:nvSpPr>
          <p:cNvPr id="3" name="Content Placeholder 2">
            <a:extLst>
              <a:ext uri="{FF2B5EF4-FFF2-40B4-BE49-F238E27FC236}">
                <a16:creationId xmlns:a16="http://schemas.microsoft.com/office/drawing/2014/main" id="{BFB97FF9-8612-43F5-B002-4AD95B0E6026}"/>
              </a:ext>
            </a:extLst>
          </p:cNvPr>
          <p:cNvSpPr>
            <a:spLocks noGrp="1"/>
          </p:cNvSpPr>
          <p:nvPr>
            <p:ph idx="1"/>
          </p:nvPr>
        </p:nvSpPr>
        <p:spPr>
          <a:xfrm>
            <a:off x="471989" y="1541523"/>
            <a:ext cx="4430605" cy="1962101"/>
          </a:xfrm>
        </p:spPr>
        <p:txBody>
          <a:bodyPr/>
          <a:lstStyle/>
          <a:p>
            <a:pPr marL="0" indent="0">
              <a:buNone/>
            </a:pPr>
            <a:r>
              <a:rPr lang="en-US" i="1" dirty="0"/>
              <a:t>The continued capacity of the soil to function as a vital living ecosystem that sustains plants, animal and humans.</a:t>
            </a:r>
          </a:p>
        </p:txBody>
      </p:sp>
      <p:pic>
        <p:nvPicPr>
          <p:cNvPr id="5" name="Picture 4">
            <a:extLst>
              <a:ext uri="{FF2B5EF4-FFF2-40B4-BE49-F238E27FC236}">
                <a16:creationId xmlns:a16="http://schemas.microsoft.com/office/drawing/2014/main" id="{79370047-ABEF-40E2-B84D-F77C1767AC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0008" y="4822017"/>
            <a:ext cx="2971800" cy="1670858"/>
          </a:xfrm>
          <a:prstGeom prst="rect">
            <a:avLst/>
          </a:prstGeom>
          <a:ln w="19050">
            <a:solidFill>
              <a:schemeClr val="tx1"/>
            </a:solidFill>
          </a:ln>
          <a:effectLst>
            <a:outerShdw blurRad="190500" algn="tl" rotWithShape="0">
              <a:srgbClr val="000000">
                <a:alpha val="70000"/>
              </a:srgbClr>
            </a:outerShdw>
          </a:effectLst>
        </p:spPr>
      </p:pic>
      <p:grpSp>
        <p:nvGrpSpPr>
          <p:cNvPr id="10" name="Group 9">
            <a:extLst>
              <a:ext uri="{FF2B5EF4-FFF2-40B4-BE49-F238E27FC236}">
                <a16:creationId xmlns:a16="http://schemas.microsoft.com/office/drawing/2014/main" id="{76713B39-B4AC-4242-8758-A38C0A57A499}"/>
              </a:ext>
            </a:extLst>
          </p:cNvPr>
          <p:cNvGrpSpPr/>
          <p:nvPr/>
        </p:nvGrpSpPr>
        <p:grpSpPr>
          <a:xfrm>
            <a:off x="377958" y="3578438"/>
            <a:ext cx="2804991" cy="1596044"/>
            <a:chOff x="377958" y="3578438"/>
            <a:chExt cx="2804991" cy="1596044"/>
          </a:xfrm>
        </p:grpSpPr>
        <p:pic>
          <p:nvPicPr>
            <p:cNvPr id="4" name="Picture 3">
              <a:extLst>
                <a:ext uri="{FF2B5EF4-FFF2-40B4-BE49-F238E27FC236}">
                  <a16:creationId xmlns:a16="http://schemas.microsoft.com/office/drawing/2014/main" id="{47AEFD2A-4501-4B36-B738-F194B586A2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7958" y="3578438"/>
              <a:ext cx="2672542" cy="1596044"/>
            </a:xfrm>
            <a:prstGeom prst="rect">
              <a:avLst/>
            </a:prstGeom>
            <a:ln w="19050">
              <a:solidFill>
                <a:schemeClr val="tx1"/>
              </a:solidFill>
            </a:ln>
            <a:effectLst>
              <a:outerShdw blurRad="190500" algn="tl" rotWithShape="0">
                <a:srgbClr val="000000">
                  <a:alpha val="70000"/>
                </a:srgbClr>
              </a:outerShdw>
            </a:effectLst>
          </p:spPr>
        </p:pic>
        <p:sp>
          <p:nvSpPr>
            <p:cNvPr id="6" name="TextBox 5">
              <a:extLst>
                <a:ext uri="{FF2B5EF4-FFF2-40B4-BE49-F238E27FC236}">
                  <a16:creationId xmlns:a16="http://schemas.microsoft.com/office/drawing/2014/main" id="{9C7A329E-382C-4AE0-8D46-40639F4B700D}"/>
                </a:ext>
              </a:extLst>
            </p:cNvPr>
            <p:cNvSpPr txBox="1"/>
            <p:nvPr/>
          </p:nvSpPr>
          <p:spPr>
            <a:xfrm>
              <a:off x="2315465" y="4959038"/>
              <a:ext cx="867484" cy="215444"/>
            </a:xfrm>
            <a:prstGeom prst="rect">
              <a:avLst/>
            </a:prstGeom>
            <a:noFill/>
          </p:spPr>
          <p:txBody>
            <a:bodyPr wrap="square" rtlCol="0">
              <a:spAutoFit/>
            </a:bodyPr>
            <a:lstStyle/>
            <a:p>
              <a:r>
                <a:rPr lang="en-US" sz="800">
                  <a:solidFill>
                    <a:schemeClr val="bg1">
                      <a:lumMod val="85000"/>
                    </a:schemeClr>
                  </a:solidFill>
                </a:rPr>
                <a:t>Randy Mayers</a:t>
              </a:r>
            </a:p>
          </p:txBody>
        </p:sp>
      </p:grpSp>
      <p:pic>
        <p:nvPicPr>
          <p:cNvPr id="9" name="Picture 8">
            <a:extLst>
              <a:ext uri="{FF2B5EF4-FFF2-40B4-BE49-F238E27FC236}">
                <a16:creationId xmlns:a16="http://schemas.microsoft.com/office/drawing/2014/main" id="{56B1218B-15CF-40A7-97C1-95CD87EAA0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01022" y="1491236"/>
            <a:ext cx="3365020" cy="4451913"/>
          </a:xfrm>
          <a:prstGeom prst="rect">
            <a:avLst/>
          </a:prstGeom>
        </p:spPr>
      </p:pic>
      <p:sp>
        <p:nvSpPr>
          <p:cNvPr id="7" name="Footer Placeholder 6">
            <a:extLst>
              <a:ext uri="{FF2B5EF4-FFF2-40B4-BE49-F238E27FC236}">
                <a16:creationId xmlns:a16="http://schemas.microsoft.com/office/drawing/2014/main" id="{9ACB9D2E-DEC2-4A84-8F62-4E0D6EB73D46}"/>
              </a:ext>
            </a:extLst>
          </p:cNvPr>
          <p:cNvSpPr>
            <a:spLocks noGrp="1"/>
          </p:cNvSpPr>
          <p:nvPr>
            <p:ph type="ftr" sz="quarter" idx="11"/>
          </p:nvPr>
        </p:nvSpPr>
        <p:spPr/>
        <p:txBody>
          <a:bodyPr/>
          <a:lstStyle/>
          <a:p>
            <a:r>
              <a:rPr lang="en-US"/>
              <a:t>NRCS | SHD | Introduction to Soil Health | v3.0</a:t>
            </a:r>
          </a:p>
        </p:txBody>
      </p:sp>
    </p:spTree>
    <p:extLst>
      <p:ext uri="{BB962C8B-B14F-4D97-AF65-F5344CB8AC3E}">
        <p14:creationId xmlns:p14="http://schemas.microsoft.com/office/powerpoint/2010/main" val="3908084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83398-AB59-480A-B33C-6F2C95585CCE}"/>
              </a:ext>
            </a:extLst>
          </p:cNvPr>
          <p:cNvSpPr>
            <a:spLocks noGrp="1"/>
          </p:cNvSpPr>
          <p:nvPr>
            <p:ph type="title"/>
          </p:nvPr>
        </p:nvSpPr>
        <p:spPr>
          <a:xfrm>
            <a:off x="1450638" y="502902"/>
            <a:ext cx="6719801" cy="842791"/>
          </a:xfrm>
        </p:spPr>
        <p:txBody>
          <a:bodyPr>
            <a:normAutofit fontScale="90000"/>
          </a:bodyPr>
          <a:lstStyle/>
          <a:p>
            <a:r>
              <a:rPr lang="en-US" dirty="0"/>
              <a:t>Demonstrate How Management Affects Soil Function</a:t>
            </a:r>
          </a:p>
        </p:txBody>
      </p:sp>
      <p:sp>
        <p:nvSpPr>
          <p:cNvPr id="3" name="Footer Placeholder 2">
            <a:extLst>
              <a:ext uri="{FF2B5EF4-FFF2-40B4-BE49-F238E27FC236}">
                <a16:creationId xmlns:a16="http://schemas.microsoft.com/office/drawing/2014/main" id="{2C30352B-EF41-4D97-BFB4-161BBE8CD324}"/>
              </a:ext>
            </a:extLst>
          </p:cNvPr>
          <p:cNvSpPr>
            <a:spLocks noGrp="1"/>
          </p:cNvSpPr>
          <p:nvPr>
            <p:ph type="ftr" sz="quarter" idx="11"/>
          </p:nvPr>
        </p:nvSpPr>
        <p:spPr/>
        <p:txBody>
          <a:bodyPr/>
          <a:lstStyle/>
          <a:p>
            <a:r>
              <a:rPr lang="en-US"/>
              <a:t>NRCS | SHD | Introduction to Soil Health | v3.0</a:t>
            </a:r>
          </a:p>
        </p:txBody>
      </p:sp>
      <p:pic>
        <p:nvPicPr>
          <p:cNvPr id="5" name="Picture 4">
            <a:extLst>
              <a:ext uri="{FF2B5EF4-FFF2-40B4-BE49-F238E27FC236}">
                <a16:creationId xmlns:a16="http://schemas.microsoft.com/office/drawing/2014/main" id="{517CF023-3B75-4C6E-97CF-37315ACE212D}"/>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p:blipFill>
        <p:spPr>
          <a:xfrm>
            <a:off x="1450638" y="1769185"/>
            <a:ext cx="6879445" cy="4585913"/>
          </a:xfrm>
          <a:prstGeom prst="rect">
            <a:avLst/>
          </a:prstGeom>
        </p:spPr>
      </p:pic>
      <p:sp>
        <p:nvSpPr>
          <p:cNvPr id="6" name="Rectangle 5">
            <a:extLst>
              <a:ext uri="{FF2B5EF4-FFF2-40B4-BE49-F238E27FC236}">
                <a16:creationId xmlns:a16="http://schemas.microsoft.com/office/drawing/2014/main" id="{29C46B70-2D57-4329-88A1-15C3C54CEB66}"/>
              </a:ext>
            </a:extLst>
          </p:cNvPr>
          <p:cNvSpPr/>
          <p:nvPr/>
        </p:nvSpPr>
        <p:spPr>
          <a:xfrm>
            <a:off x="1590260" y="2107095"/>
            <a:ext cx="1371600" cy="327991"/>
          </a:xfrm>
          <a:prstGeom prst="rect">
            <a:avLst/>
          </a:prstGeom>
          <a:effectLst>
            <a:softEdge rad="25400"/>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E4C3CBDD-1768-4F14-B0C2-C27B4C2C89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6602056" y="2708728"/>
            <a:ext cx="879635" cy="208722"/>
          </a:xfrm>
          <a:prstGeom prst="rect">
            <a:avLst/>
          </a:prstGeom>
          <a:effectLst>
            <a:outerShdw blurRad="50800" dist="50800" dir="5400000" algn="ctr" rotWithShape="0">
              <a:srgbClr val="000000">
                <a:alpha val="68000"/>
              </a:srgbClr>
            </a:outerShdw>
            <a:softEdge rad="25400"/>
          </a:effectLst>
        </p:spPr>
      </p:pic>
    </p:spTree>
    <p:extLst>
      <p:ext uri="{BB962C8B-B14F-4D97-AF65-F5344CB8AC3E}">
        <p14:creationId xmlns:p14="http://schemas.microsoft.com/office/powerpoint/2010/main" val="61294374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SharedWithUsers xmlns="849593af-9ef4-4dc7-a991-ea6257baf2f0">
      <UserInfo>
        <DisplayName>Skinner, Luke - NRCS, Gallatin, MO</DisplayName>
        <AccountId>3283</AccountId>
        <AccountType/>
      </UserInfo>
    </SharedWithUsers>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863851B0-648E-4E44-90E6-666AE3ECC4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2363614-19a6-4ba2-943c-7caa8a5735f9"/>
    <ds:schemaRef ds:uri="849593af-9ef4-4dc7-a991-ea6257baf2f0"/>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C25ACB3-43FF-427D-BB83-EC2A024350FA}">
  <ds:schemaRefs>
    <ds:schemaRef ds:uri="http://schemas.microsoft.com/sharepoint/v3/contenttype/forms"/>
  </ds:schemaRefs>
</ds:datastoreItem>
</file>

<file path=customXml/itemProps3.xml><?xml version="1.0" encoding="utf-8"?>
<ds:datastoreItem xmlns:ds="http://schemas.openxmlformats.org/officeDocument/2006/customXml" ds:itemID="{CE147FC3-3AD2-40BF-A790-3D028A84E44B}">
  <ds:schemaRefs>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terms/"/>
    <ds:schemaRef ds:uri="e9342dd5-2223-40ae-bfb1-0046eb6482a1"/>
    <ds:schemaRef ds:uri="http://purl.org/dc/elements/1.1/"/>
    <ds:schemaRef ds:uri="d213c5ec-0ded-4980-8f3d-4d11f168bb83"/>
    <ds:schemaRef ds:uri="http://www.w3.org/XML/1998/namespace"/>
    <ds:schemaRef ds:uri="http://purl.org/dc/dcmitype/"/>
    <ds:schemaRef ds:uri="73fb875a-8af9-4255-b008-0995492d31cd"/>
    <ds:schemaRef ds:uri="12363614-19a6-4ba2-943c-7caa8a5735f9"/>
    <ds:schemaRef ds:uri="849593af-9ef4-4dc7-a991-ea6257baf2f0"/>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otalTime>0</TotalTime>
  <Words>3128</Words>
  <Application>Microsoft Office PowerPoint</Application>
  <PresentationFormat>On-screen Show (4:3)</PresentationFormat>
  <Paragraphs>297</Paragraphs>
  <Slides>22</Slides>
  <Notes>19</Notes>
  <HiddenSlides>0</HiddenSlides>
  <MMClips>0</MMClips>
  <ScaleCrop>false</ScaleCrop>
  <HeadingPairs>
    <vt:vector size="4" baseType="variant">
      <vt:variant>
        <vt:lpstr>Theme</vt:lpstr>
      </vt:variant>
      <vt:variant>
        <vt:i4>3</vt:i4>
      </vt:variant>
      <vt:variant>
        <vt:lpstr>Slide Titles</vt:lpstr>
      </vt:variant>
      <vt:variant>
        <vt:i4>22</vt:i4>
      </vt:variant>
    </vt:vector>
  </HeadingPairs>
  <TitlesOfParts>
    <vt:vector size="25" baseType="lpstr">
      <vt:lpstr>Office Theme</vt:lpstr>
      <vt:lpstr>1_Office Theme</vt:lpstr>
      <vt:lpstr>Office Theme</vt:lpstr>
      <vt:lpstr>WELCOME</vt:lpstr>
      <vt:lpstr>PowerPoint Presentation</vt:lpstr>
      <vt:lpstr>Introduction to Soil Health </vt:lpstr>
      <vt:lpstr>Objectives</vt:lpstr>
      <vt:lpstr>PowerPoint Presentation</vt:lpstr>
      <vt:lpstr>PowerPoint Presentation</vt:lpstr>
      <vt:lpstr>What Functions Would We Like our Soil to Provide?</vt:lpstr>
      <vt:lpstr>How does NRCS Define Soil Health?</vt:lpstr>
      <vt:lpstr>Demonstrate How Management Affects Soil Function</vt:lpstr>
      <vt:lpstr>Producing More on Fewer Acres – Development Pressure</vt:lpstr>
      <vt:lpstr>Soil Health and Function</vt:lpstr>
      <vt:lpstr>Downward Spiral  of Soil Degradation</vt:lpstr>
      <vt:lpstr>Characteristics of Soil Function Loss</vt:lpstr>
      <vt:lpstr>Soil Improvement Climb</vt:lpstr>
      <vt:lpstr>Rangeland</vt:lpstr>
      <vt:lpstr>Pasture</vt:lpstr>
      <vt:lpstr>Urban Agriculture</vt:lpstr>
      <vt:lpstr>Forest</vt:lpstr>
      <vt:lpstr>Other Land Uses</vt:lpstr>
      <vt:lpstr>Current Books Promoting Soil Health</vt:lpstr>
      <vt:lpstr>Farmers are Catching the Vision of Improving Soil Function through Management ***</vt:lpstr>
      <vt:lpstr>Worksheet and Scenarios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1 - Intro to Soil Health</dc:title>
  <dc:creator/>
  <cp:revision>58</cp:revision>
  <dcterms:created xsi:type="dcterms:W3CDTF">2019-02-15T15:12:39Z</dcterms:created>
  <dcterms:modified xsi:type="dcterms:W3CDTF">2026-01-12T20:45:25Z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0x01010020DF2ABC03FB6E4E9B76E3A625F5898B</vt:lpwstr>
  </property>
  <property fmtid="{D5CDD505-2E9C-101B-9397-08002B2CF9AE}" pid="3" name="xd_ProgID">
    <vt:lpwstr/>
  </property>
  <property fmtid="{D5CDD505-2E9C-101B-9397-08002B2CF9AE}" pid="4" name="ComplianceAssetId">
    <vt:lpwstr/>
  </property>
  <property fmtid="{D5CDD505-2E9C-101B-9397-08002B2CF9AE}" pid="5" name="TemplateUrl">
    <vt:lpwstr/>
  </property>
  <property fmtid="{D5CDD505-2E9C-101B-9397-08002B2CF9AE}" pid="6" name="_ExtendedDescription">
    <vt:lpwstr/>
  </property>
  <property fmtid="{D5CDD505-2E9C-101B-9397-08002B2CF9AE}" pid="7" name="TriggerFlowInfo">
    <vt:lpwstr/>
  </property>
  <property fmtid="{D5CDD505-2E9C-101B-9397-08002B2CF9AE}" pid="8" name="xd_Signature">
    <vt:lpwstr/>
  </property>
  <property fmtid="{D5CDD505-2E9C-101B-9397-08002B2CF9AE}" pid="9" name="SharedWithUsers">
    <vt:lpwstr>3283;#Skinner, Luke - NRCS, Gallatin, MO</vt:lpwstr>
  </property>
  <property fmtid="{D5CDD505-2E9C-101B-9397-08002B2CF9AE}" pid="10" name="Order">
    <vt:lpwstr>768400.000000000</vt:lpwstr>
  </property>
  <property fmtid="{D5CDD505-2E9C-101B-9397-08002B2CF9AE}" pid="11" name="_SourceUrl">
    <vt:lpwstr/>
  </property>
  <property fmtid="{D5CDD505-2E9C-101B-9397-08002B2CF9AE}" pid="12" name="_SharedFileIndex">
    <vt:lpwstr/>
  </property>
  <property fmtid="{D5CDD505-2E9C-101B-9397-08002B2CF9AE}" pid="13" name="MediaServiceImageTags">
    <vt:lpwstr/>
  </property>
</Properties>
</file>